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tiff" ContentType="image/tif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6" r:id="rId2"/>
    <p:sldId id="671" r:id="rId3"/>
    <p:sldId id="675" r:id="rId4"/>
    <p:sldId id="681" r:id="rId5"/>
    <p:sldId id="686" r:id="rId6"/>
    <p:sldId id="707" r:id="rId7"/>
    <p:sldId id="691" r:id="rId8"/>
    <p:sldId id="602" r:id="rId9"/>
    <p:sldId id="597" r:id="rId10"/>
    <p:sldId id="708" r:id="rId11"/>
    <p:sldId id="598" r:id="rId12"/>
    <p:sldId id="690" r:id="rId13"/>
    <p:sldId id="698" r:id="rId14"/>
    <p:sldId id="693" r:id="rId15"/>
    <p:sldId id="709" r:id="rId16"/>
    <p:sldId id="695" r:id="rId17"/>
    <p:sldId id="655" r:id="rId18"/>
    <p:sldId id="697" r:id="rId19"/>
    <p:sldId id="699" r:id="rId20"/>
    <p:sldId id="701" r:id="rId21"/>
    <p:sldId id="705" r:id="rId22"/>
    <p:sldId id="700" r:id="rId23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9900"/>
    <a:srgbClr val="0000FF"/>
    <a:srgbClr val="CC0099"/>
    <a:srgbClr val="66FF33"/>
    <a:srgbClr val="003399"/>
    <a:srgbClr val="FF5050"/>
    <a:srgbClr val="000000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Objects="1">
      <p:cViewPr>
        <p:scale>
          <a:sx n="70" d="100"/>
          <a:sy n="70" d="100"/>
        </p:scale>
        <p:origin x="-130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88"/>
    </p:cViewPr>
  </p:sorterViewPr>
  <p:notesViewPr>
    <p:cSldViewPr snapToObjects="1">
      <p:cViewPr varScale="1">
        <p:scale>
          <a:sx n="52" d="100"/>
          <a:sy n="52" d="100"/>
        </p:scale>
        <p:origin x="-2892" y="-10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A1581-41B9-429A-9B4E-50D3C057CE82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94FAF4-D3D5-4263-BA6E-EF93F6A0ABFC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20% </a:t>
          </a:r>
          <a:r>
            <a:rPr lang="en-US" sz="2000" dirty="0" smtClean="0">
              <a:solidFill>
                <a:schemeClr val="tx1"/>
              </a:solidFill>
            </a:rPr>
            <a:t>of active students gain </a:t>
          </a:r>
          <a:r>
            <a:rPr lang="en-US" sz="2000" b="1" dirty="0" smtClean="0">
              <a:solidFill>
                <a:schemeClr val="tx1"/>
              </a:solidFill>
            </a:rPr>
            <a:t>international experience</a:t>
          </a:r>
          <a:r>
            <a:rPr lang="en-US" sz="2000" dirty="0" smtClean="0">
              <a:solidFill>
                <a:schemeClr val="tx1"/>
              </a:solidFill>
            </a:rPr>
            <a:t> during their period of study</a:t>
          </a:r>
          <a:endParaRPr lang="en-US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9CF69801-E48D-4492-8ACE-A1288C5A77B1}" type="parTrans" cxnId="{2A120A83-DAF7-4F5D-83EA-80653175139F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ADF270F-3102-4E43-88E6-0E436E6E96C3}" type="sibTrans" cxnId="{2A120A83-DAF7-4F5D-83EA-80653175139F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ED922A4-DFD8-4825-A5AD-3763A92BD548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1 of 3 </a:t>
          </a:r>
          <a:r>
            <a:rPr lang="en-US" sz="2000" dirty="0" smtClean="0">
              <a:solidFill>
                <a:schemeClr val="tx1"/>
              </a:solidFill>
            </a:rPr>
            <a:t>graduates becomes an </a:t>
          </a:r>
          <a:r>
            <a:rPr lang="en-US" sz="2000" b="0" dirty="0" smtClean="0">
              <a:solidFill>
                <a:schemeClr val="tx1"/>
              </a:solidFill>
            </a:rPr>
            <a:t>entrepreneur </a:t>
          </a:r>
          <a:r>
            <a:rPr lang="en-US" sz="2000" dirty="0" smtClean="0">
              <a:solidFill>
                <a:schemeClr val="tx1"/>
              </a:solidFill>
            </a:rPr>
            <a:t>or working in a </a:t>
          </a:r>
          <a:r>
            <a:rPr lang="en-US" sz="2000" b="1" dirty="0" smtClean="0">
              <a:solidFill>
                <a:schemeClr val="tx1"/>
              </a:solidFill>
            </a:rPr>
            <a:t>global organization</a:t>
          </a:r>
          <a:endParaRPr lang="en-US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91AAF58-3307-41F1-BA65-99F176BF12EC}" type="parTrans" cxnId="{F60D28E2-6F81-4AEB-9871-D6C6392E64BF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2EE1138-3380-4E4B-994F-A1E26D098311}" type="sibTrans" cxnId="{F60D28E2-6F81-4AEB-9871-D6C6392E64BF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67D1629-9A65-44C4-9ABD-37C1B5C34702}" type="pres">
      <dgm:prSet presAssocID="{869A1581-41B9-429A-9B4E-50D3C057CE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74BC99-B841-43DC-A3EA-D9DB8B5BA5A2}" type="pres">
      <dgm:prSet presAssocID="{6694FAF4-D3D5-4263-BA6E-EF93F6A0ABFC}" presName="parentLin" presStyleCnt="0"/>
      <dgm:spPr/>
    </dgm:pt>
    <dgm:pt modelId="{438C3F73-43AB-4F71-808E-D05682B2E510}" type="pres">
      <dgm:prSet presAssocID="{6694FAF4-D3D5-4263-BA6E-EF93F6A0ABF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E84113C-AEFF-497D-94E5-A5E74FFE735E}" type="pres">
      <dgm:prSet presAssocID="{6694FAF4-D3D5-4263-BA6E-EF93F6A0ABFC}" presName="parentText" presStyleLbl="node1" presStyleIdx="0" presStyleCnt="2" custScaleX="133922" custScaleY="47936" custLinFactNeighborX="-62963" custLinFactNeighborY="-372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8C71F-48F1-4E02-A626-01262E6423FA}" type="pres">
      <dgm:prSet presAssocID="{6694FAF4-D3D5-4263-BA6E-EF93F6A0ABFC}" presName="negativeSpace" presStyleCnt="0"/>
      <dgm:spPr/>
    </dgm:pt>
    <dgm:pt modelId="{4D07DD30-2584-4FB2-BF9F-8A403F402884}" type="pres">
      <dgm:prSet presAssocID="{6694FAF4-D3D5-4263-BA6E-EF93F6A0ABFC}" presName="childText" presStyleLbl="conFgAcc1" presStyleIdx="0" presStyleCnt="2" custScaleX="100000" custScaleY="42844" custLinFactNeighborY="5073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89804"/>
          </a:schemeClr>
        </a:solidFill>
      </dgm:spPr>
      <dgm:t>
        <a:bodyPr/>
        <a:lstStyle/>
        <a:p>
          <a:endParaRPr lang="en-US"/>
        </a:p>
      </dgm:t>
    </dgm:pt>
    <dgm:pt modelId="{2B99326F-D0C1-4831-95E2-4AE3247BDBC2}" type="pres">
      <dgm:prSet presAssocID="{FADF270F-3102-4E43-88E6-0E436E6E96C3}" presName="spaceBetweenRectangles" presStyleCnt="0"/>
      <dgm:spPr/>
    </dgm:pt>
    <dgm:pt modelId="{71AE65D0-5882-4E62-9CFC-C0CA144603F6}" type="pres">
      <dgm:prSet presAssocID="{2ED922A4-DFD8-4825-A5AD-3763A92BD548}" presName="parentLin" presStyleCnt="0"/>
      <dgm:spPr/>
    </dgm:pt>
    <dgm:pt modelId="{CE2D1FB2-9F6D-4E54-ADCD-5F1FEA44E50C}" type="pres">
      <dgm:prSet presAssocID="{2ED922A4-DFD8-4825-A5AD-3763A92BD54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381F1BF-0142-4292-AFC5-38E6425A705E}" type="pres">
      <dgm:prSet presAssocID="{2ED922A4-DFD8-4825-A5AD-3763A92BD548}" presName="parentText" presStyleLbl="node1" presStyleIdx="1" presStyleCnt="2" custScaleX="132813" custScaleY="47936" custLinFactNeighborX="-62963" custLinFactNeighborY="-100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6E842-457A-4D4D-A7DE-4E3BAEB46FE9}" type="pres">
      <dgm:prSet presAssocID="{2ED922A4-DFD8-4825-A5AD-3763A92BD548}" presName="negativeSpace" presStyleCnt="0"/>
      <dgm:spPr/>
    </dgm:pt>
    <dgm:pt modelId="{C44C13A9-9076-47C5-A1D4-384DB6FB218D}" type="pres">
      <dgm:prSet presAssocID="{2ED922A4-DFD8-4825-A5AD-3763A92BD548}" presName="childText" presStyleLbl="conFgAcc1" presStyleIdx="1" presStyleCnt="2" custScaleX="100000" custScaleY="42844" custLinFactNeighborY="30641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89804"/>
          </a:schemeClr>
        </a:solidFill>
      </dgm:spPr>
      <dgm:t>
        <a:bodyPr/>
        <a:lstStyle/>
        <a:p>
          <a:endParaRPr lang="en-US"/>
        </a:p>
      </dgm:t>
    </dgm:pt>
  </dgm:ptLst>
  <dgm:cxnLst>
    <dgm:cxn modelId="{47C8166C-869D-4459-B4AD-9CF5448A25A7}" type="presOf" srcId="{869A1581-41B9-429A-9B4E-50D3C057CE82}" destId="{667D1629-9A65-44C4-9ABD-37C1B5C34702}" srcOrd="0" destOrd="0" presId="urn:microsoft.com/office/officeart/2005/8/layout/list1"/>
    <dgm:cxn modelId="{195F35E1-B81A-4560-9F49-5275542BBDDF}" type="presOf" srcId="{6694FAF4-D3D5-4263-BA6E-EF93F6A0ABFC}" destId="{7E84113C-AEFF-497D-94E5-A5E74FFE735E}" srcOrd="1" destOrd="0" presId="urn:microsoft.com/office/officeart/2005/8/layout/list1"/>
    <dgm:cxn modelId="{2A120A83-DAF7-4F5D-83EA-80653175139F}" srcId="{869A1581-41B9-429A-9B4E-50D3C057CE82}" destId="{6694FAF4-D3D5-4263-BA6E-EF93F6A0ABFC}" srcOrd="0" destOrd="0" parTransId="{9CF69801-E48D-4492-8ACE-A1288C5A77B1}" sibTransId="{FADF270F-3102-4E43-88E6-0E436E6E96C3}"/>
    <dgm:cxn modelId="{F5A73481-7E88-4F8B-867F-82747DB4E689}" type="presOf" srcId="{2ED922A4-DFD8-4825-A5AD-3763A92BD548}" destId="{B381F1BF-0142-4292-AFC5-38E6425A705E}" srcOrd="1" destOrd="0" presId="urn:microsoft.com/office/officeart/2005/8/layout/list1"/>
    <dgm:cxn modelId="{F60D28E2-6F81-4AEB-9871-D6C6392E64BF}" srcId="{869A1581-41B9-429A-9B4E-50D3C057CE82}" destId="{2ED922A4-DFD8-4825-A5AD-3763A92BD548}" srcOrd="1" destOrd="0" parTransId="{B91AAF58-3307-41F1-BA65-99F176BF12EC}" sibTransId="{02EE1138-3380-4E4B-994F-A1E26D098311}"/>
    <dgm:cxn modelId="{31AF7582-816F-4E2E-87E7-D970970C79CA}" type="presOf" srcId="{2ED922A4-DFD8-4825-A5AD-3763A92BD548}" destId="{CE2D1FB2-9F6D-4E54-ADCD-5F1FEA44E50C}" srcOrd="0" destOrd="0" presId="urn:microsoft.com/office/officeart/2005/8/layout/list1"/>
    <dgm:cxn modelId="{7CAEE85C-D2B5-428D-9508-0AD4E2BDDCD8}" type="presOf" srcId="{6694FAF4-D3D5-4263-BA6E-EF93F6A0ABFC}" destId="{438C3F73-43AB-4F71-808E-D05682B2E510}" srcOrd="0" destOrd="0" presId="urn:microsoft.com/office/officeart/2005/8/layout/list1"/>
    <dgm:cxn modelId="{E38D15D1-B175-42DD-B0A0-73C2511257EC}" type="presParOf" srcId="{667D1629-9A65-44C4-9ABD-37C1B5C34702}" destId="{3774BC99-B841-43DC-A3EA-D9DB8B5BA5A2}" srcOrd="0" destOrd="0" presId="urn:microsoft.com/office/officeart/2005/8/layout/list1"/>
    <dgm:cxn modelId="{1018A85E-B918-4A37-BEDF-3CB2CE3419BD}" type="presParOf" srcId="{3774BC99-B841-43DC-A3EA-D9DB8B5BA5A2}" destId="{438C3F73-43AB-4F71-808E-D05682B2E510}" srcOrd="0" destOrd="0" presId="urn:microsoft.com/office/officeart/2005/8/layout/list1"/>
    <dgm:cxn modelId="{B5CE443F-6EDD-4423-B590-1112068121CC}" type="presParOf" srcId="{3774BC99-B841-43DC-A3EA-D9DB8B5BA5A2}" destId="{7E84113C-AEFF-497D-94E5-A5E74FFE735E}" srcOrd="1" destOrd="0" presId="urn:microsoft.com/office/officeart/2005/8/layout/list1"/>
    <dgm:cxn modelId="{D741B414-B28F-4F16-83E1-54B5C1DB8397}" type="presParOf" srcId="{667D1629-9A65-44C4-9ABD-37C1B5C34702}" destId="{B428C71F-48F1-4E02-A626-01262E6423FA}" srcOrd="1" destOrd="0" presId="urn:microsoft.com/office/officeart/2005/8/layout/list1"/>
    <dgm:cxn modelId="{872BED58-F178-4B5B-AC74-49DDD3C20026}" type="presParOf" srcId="{667D1629-9A65-44C4-9ABD-37C1B5C34702}" destId="{4D07DD30-2584-4FB2-BF9F-8A403F402884}" srcOrd="2" destOrd="0" presId="urn:microsoft.com/office/officeart/2005/8/layout/list1"/>
    <dgm:cxn modelId="{93A84C1B-EACC-4CDD-A7E2-2C4DD3FC9800}" type="presParOf" srcId="{667D1629-9A65-44C4-9ABD-37C1B5C34702}" destId="{2B99326F-D0C1-4831-95E2-4AE3247BDBC2}" srcOrd="3" destOrd="0" presId="urn:microsoft.com/office/officeart/2005/8/layout/list1"/>
    <dgm:cxn modelId="{FE641A26-9DDE-48E1-B145-C87AA1709FD9}" type="presParOf" srcId="{667D1629-9A65-44C4-9ABD-37C1B5C34702}" destId="{71AE65D0-5882-4E62-9CFC-C0CA144603F6}" srcOrd="4" destOrd="0" presId="urn:microsoft.com/office/officeart/2005/8/layout/list1"/>
    <dgm:cxn modelId="{25E5792D-86FB-40D8-A160-82639EF3DC90}" type="presParOf" srcId="{71AE65D0-5882-4E62-9CFC-C0CA144603F6}" destId="{CE2D1FB2-9F6D-4E54-ADCD-5F1FEA44E50C}" srcOrd="0" destOrd="0" presId="urn:microsoft.com/office/officeart/2005/8/layout/list1"/>
    <dgm:cxn modelId="{008E9579-4968-472C-809C-386ACE956EFF}" type="presParOf" srcId="{71AE65D0-5882-4E62-9CFC-C0CA144603F6}" destId="{B381F1BF-0142-4292-AFC5-38E6425A705E}" srcOrd="1" destOrd="0" presId="urn:microsoft.com/office/officeart/2005/8/layout/list1"/>
    <dgm:cxn modelId="{210D18E5-6132-4D33-AF1C-D827EEEDA4FE}" type="presParOf" srcId="{667D1629-9A65-44C4-9ABD-37C1B5C34702}" destId="{FF46E842-457A-4D4D-A7DE-4E3BAEB46FE9}" srcOrd="5" destOrd="0" presId="urn:microsoft.com/office/officeart/2005/8/layout/list1"/>
    <dgm:cxn modelId="{F277866D-707A-4E73-A6F7-F63BEB46D163}" type="presParOf" srcId="{667D1629-9A65-44C4-9ABD-37C1B5C34702}" destId="{C44C13A9-9076-47C5-A1D4-384DB6FB218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F1500-AFF8-4DD3-A544-4C55AFEE61A5}" type="doc">
      <dgm:prSet loTypeId="urn:microsoft.com/office/officeart/2005/8/layout/venn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443689-8696-4EBB-A415-ACD5266C57A3}">
      <dgm:prSet phldrT="[Text]" custT="1"/>
      <dgm:spPr>
        <a:solidFill>
          <a:srgbClr val="FF33CC">
            <a:alpha val="50000"/>
          </a:srgbClr>
        </a:solidFill>
      </dgm:spPr>
      <dgm:t>
        <a:bodyPr/>
        <a:lstStyle/>
        <a:p>
          <a:r>
            <a:rPr lang="en-US" sz="1800" b="1" dirty="0" smtClean="0"/>
            <a:t>Student Mobility &amp; Advisory</a:t>
          </a:r>
          <a:endParaRPr lang="en-US" sz="1800" b="1" dirty="0"/>
        </a:p>
      </dgm:t>
    </dgm:pt>
    <dgm:pt modelId="{A15C6F3C-136E-44E8-82D7-4E85383B33C7}" type="parTrans" cxnId="{A4E85325-CCD2-43DD-B219-92F11588F6C0}">
      <dgm:prSet/>
      <dgm:spPr/>
      <dgm:t>
        <a:bodyPr/>
        <a:lstStyle/>
        <a:p>
          <a:endParaRPr lang="en-US"/>
        </a:p>
      </dgm:t>
    </dgm:pt>
    <dgm:pt modelId="{E075B219-1232-493D-A9F5-8DDB6FBA3E7C}" type="sibTrans" cxnId="{A4E85325-CCD2-43DD-B219-92F11588F6C0}">
      <dgm:prSet/>
      <dgm:spPr/>
      <dgm:t>
        <a:bodyPr/>
        <a:lstStyle/>
        <a:p>
          <a:endParaRPr lang="en-US"/>
        </a:p>
      </dgm:t>
    </dgm:pt>
    <dgm:pt modelId="{7D700BF3-94C3-4E23-91E7-A145CFDAD591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1800" b="1" dirty="0" smtClean="0"/>
            <a:t>Communication &amp; Events</a:t>
          </a:r>
          <a:endParaRPr lang="en-US" sz="1800" b="1" dirty="0"/>
        </a:p>
      </dgm:t>
    </dgm:pt>
    <dgm:pt modelId="{EB710E4B-D0E4-40A1-8A61-33B488D1D3DB}" type="parTrans" cxnId="{2AAFB789-79C3-43AC-A99B-03E6B7E78D7B}">
      <dgm:prSet/>
      <dgm:spPr/>
      <dgm:t>
        <a:bodyPr/>
        <a:lstStyle/>
        <a:p>
          <a:endParaRPr lang="en-US"/>
        </a:p>
      </dgm:t>
    </dgm:pt>
    <dgm:pt modelId="{207FD2CF-4A38-47F3-86DD-BD2870DB72A4}" type="sibTrans" cxnId="{2AAFB789-79C3-43AC-A99B-03E6B7E78D7B}">
      <dgm:prSet/>
      <dgm:spPr/>
      <dgm:t>
        <a:bodyPr/>
        <a:lstStyle/>
        <a:p>
          <a:endParaRPr lang="en-US"/>
        </a:p>
      </dgm:t>
    </dgm:pt>
    <dgm:pt modelId="{43178161-6530-4F03-AF69-40C5C92D540B}">
      <dgm:prSet phldrT="[Text]" custT="1"/>
      <dgm:spPr>
        <a:solidFill>
          <a:srgbClr val="33CC33">
            <a:alpha val="50000"/>
          </a:srgbClr>
        </a:solidFill>
      </dgm:spPr>
      <dgm:t>
        <a:bodyPr/>
        <a:lstStyle/>
        <a:p>
          <a:r>
            <a:rPr lang="en-US" sz="1800" b="1" dirty="0" smtClean="0"/>
            <a:t>International Mobility &amp; Recruitment</a:t>
          </a:r>
          <a:endParaRPr lang="en-US" sz="1800" b="1" dirty="0"/>
        </a:p>
      </dgm:t>
    </dgm:pt>
    <dgm:pt modelId="{BE0DBC16-0749-40F8-9F53-EED64D1F427E}" type="parTrans" cxnId="{5FD43C21-4113-4463-8274-59527B9D0F88}">
      <dgm:prSet/>
      <dgm:spPr/>
      <dgm:t>
        <a:bodyPr/>
        <a:lstStyle/>
        <a:p>
          <a:endParaRPr lang="en-US"/>
        </a:p>
      </dgm:t>
    </dgm:pt>
    <dgm:pt modelId="{A3355D8D-980B-40EA-A06D-39AEA19D3D62}" type="sibTrans" cxnId="{5FD43C21-4113-4463-8274-59527B9D0F88}">
      <dgm:prSet/>
      <dgm:spPr/>
      <dgm:t>
        <a:bodyPr/>
        <a:lstStyle/>
        <a:p>
          <a:endParaRPr lang="en-US"/>
        </a:p>
      </dgm:t>
    </dgm:pt>
    <dgm:pt modelId="{05B02C5E-13FD-499F-A690-399A60F73C56}" type="pres">
      <dgm:prSet presAssocID="{CA0F1500-AFF8-4DD3-A544-4C55AFEE61A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B05F83-7D37-49F7-9EBF-64AC730F4C3C}" type="pres">
      <dgm:prSet presAssocID="{02443689-8696-4EBB-A415-ACD5266C57A3}" presName="circ1" presStyleLbl="vennNode1" presStyleIdx="0" presStyleCnt="3"/>
      <dgm:spPr/>
      <dgm:t>
        <a:bodyPr/>
        <a:lstStyle/>
        <a:p>
          <a:endParaRPr lang="en-US"/>
        </a:p>
      </dgm:t>
    </dgm:pt>
    <dgm:pt modelId="{BFD6B267-AEB9-4536-9F3E-A9813AAECC84}" type="pres">
      <dgm:prSet presAssocID="{02443689-8696-4EBB-A415-ACD5266C57A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B9876-3F80-4334-B7B9-906E7988B365}" type="pres">
      <dgm:prSet presAssocID="{7D700BF3-94C3-4E23-91E7-A145CFDAD591}" presName="circ2" presStyleLbl="vennNode1" presStyleIdx="1" presStyleCnt="3"/>
      <dgm:spPr/>
      <dgm:t>
        <a:bodyPr/>
        <a:lstStyle/>
        <a:p>
          <a:endParaRPr lang="en-US"/>
        </a:p>
      </dgm:t>
    </dgm:pt>
    <dgm:pt modelId="{6DD36F15-A3D9-4CB2-9F7D-00FA400654D3}" type="pres">
      <dgm:prSet presAssocID="{7D700BF3-94C3-4E23-91E7-A145CFDAD59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ABDBF-9D6A-4935-B719-3F827972B861}" type="pres">
      <dgm:prSet presAssocID="{43178161-6530-4F03-AF69-40C5C92D540B}" presName="circ3" presStyleLbl="vennNode1" presStyleIdx="2" presStyleCnt="3"/>
      <dgm:spPr/>
      <dgm:t>
        <a:bodyPr/>
        <a:lstStyle/>
        <a:p>
          <a:endParaRPr lang="en-US"/>
        </a:p>
      </dgm:t>
    </dgm:pt>
    <dgm:pt modelId="{695390D4-8FE3-4075-AF96-968F548F7429}" type="pres">
      <dgm:prSet presAssocID="{43178161-6530-4F03-AF69-40C5C92D540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5353E8-EBE9-495A-8DBB-36F6362C5E17}" type="presOf" srcId="{02443689-8696-4EBB-A415-ACD5266C57A3}" destId="{D1B05F83-7D37-49F7-9EBF-64AC730F4C3C}" srcOrd="0" destOrd="0" presId="urn:microsoft.com/office/officeart/2005/8/layout/venn1"/>
    <dgm:cxn modelId="{25980033-9A81-4651-93C4-976648CCB995}" type="presOf" srcId="{43178161-6530-4F03-AF69-40C5C92D540B}" destId="{695390D4-8FE3-4075-AF96-968F548F7429}" srcOrd="1" destOrd="0" presId="urn:microsoft.com/office/officeart/2005/8/layout/venn1"/>
    <dgm:cxn modelId="{B81D6B8E-5557-41E3-8C87-2C55EB4EF5F6}" type="presOf" srcId="{02443689-8696-4EBB-A415-ACD5266C57A3}" destId="{BFD6B267-AEB9-4536-9F3E-A9813AAECC84}" srcOrd="1" destOrd="0" presId="urn:microsoft.com/office/officeart/2005/8/layout/venn1"/>
    <dgm:cxn modelId="{DC0781B1-EFA3-4D0B-8546-F481F2AC2720}" type="presOf" srcId="{CA0F1500-AFF8-4DD3-A544-4C55AFEE61A5}" destId="{05B02C5E-13FD-499F-A690-399A60F73C56}" srcOrd="0" destOrd="0" presId="urn:microsoft.com/office/officeart/2005/8/layout/venn1"/>
    <dgm:cxn modelId="{D53A2728-674E-472E-8A05-366AE945F056}" type="presOf" srcId="{43178161-6530-4F03-AF69-40C5C92D540B}" destId="{D05ABDBF-9D6A-4935-B719-3F827972B861}" srcOrd="0" destOrd="0" presId="urn:microsoft.com/office/officeart/2005/8/layout/venn1"/>
    <dgm:cxn modelId="{2AAFB789-79C3-43AC-A99B-03E6B7E78D7B}" srcId="{CA0F1500-AFF8-4DD3-A544-4C55AFEE61A5}" destId="{7D700BF3-94C3-4E23-91E7-A145CFDAD591}" srcOrd="1" destOrd="0" parTransId="{EB710E4B-D0E4-40A1-8A61-33B488D1D3DB}" sibTransId="{207FD2CF-4A38-47F3-86DD-BD2870DB72A4}"/>
    <dgm:cxn modelId="{0AD5D892-9B96-459F-9B0B-E1C8CF963072}" type="presOf" srcId="{7D700BF3-94C3-4E23-91E7-A145CFDAD591}" destId="{6DD36F15-A3D9-4CB2-9F7D-00FA400654D3}" srcOrd="1" destOrd="0" presId="urn:microsoft.com/office/officeart/2005/8/layout/venn1"/>
    <dgm:cxn modelId="{A355DBC3-16CF-49AD-9B20-A81126356493}" type="presOf" srcId="{7D700BF3-94C3-4E23-91E7-A145CFDAD591}" destId="{0D9B9876-3F80-4334-B7B9-906E7988B365}" srcOrd="0" destOrd="0" presId="urn:microsoft.com/office/officeart/2005/8/layout/venn1"/>
    <dgm:cxn modelId="{5FD43C21-4113-4463-8274-59527B9D0F88}" srcId="{CA0F1500-AFF8-4DD3-A544-4C55AFEE61A5}" destId="{43178161-6530-4F03-AF69-40C5C92D540B}" srcOrd="2" destOrd="0" parTransId="{BE0DBC16-0749-40F8-9F53-EED64D1F427E}" sibTransId="{A3355D8D-980B-40EA-A06D-39AEA19D3D62}"/>
    <dgm:cxn modelId="{A4E85325-CCD2-43DD-B219-92F11588F6C0}" srcId="{CA0F1500-AFF8-4DD3-A544-4C55AFEE61A5}" destId="{02443689-8696-4EBB-A415-ACD5266C57A3}" srcOrd="0" destOrd="0" parTransId="{A15C6F3C-136E-44E8-82D7-4E85383B33C7}" sibTransId="{E075B219-1232-493D-A9F5-8DDB6FBA3E7C}"/>
    <dgm:cxn modelId="{71212CCE-62C2-4577-8903-F5F0A5BFEBC2}" type="presParOf" srcId="{05B02C5E-13FD-499F-A690-399A60F73C56}" destId="{D1B05F83-7D37-49F7-9EBF-64AC730F4C3C}" srcOrd="0" destOrd="0" presId="urn:microsoft.com/office/officeart/2005/8/layout/venn1"/>
    <dgm:cxn modelId="{C3961F5F-262C-46BE-A6F7-31220303F145}" type="presParOf" srcId="{05B02C5E-13FD-499F-A690-399A60F73C56}" destId="{BFD6B267-AEB9-4536-9F3E-A9813AAECC84}" srcOrd="1" destOrd="0" presId="urn:microsoft.com/office/officeart/2005/8/layout/venn1"/>
    <dgm:cxn modelId="{B04F8468-25EB-436B-91A8-DD9E2D6874B5}" type="presParOf" srcId="{05B02C5E-13FD-499F-A690-399A60F73C56}" destId="{0D9B9876-3F80-4334-B7B9-906E7988B365}" srcOrd="2" destOrd="0" presId="urn:microsoft.com/office/officeart/2005/8/layout/venn1"/>
    <dgm:cxn modelId="{0DEEA6DA-F0FA-42CB-952E-1A5BB3E009A3}" type="presParOf" srcId="{05B02C5E-13FD-499F-A690-399A60F73C56}" destId="{6DD36F15-A3D9-4CB2-9F7D-00FA400654D3}" srcOrd="3" destOrd="0" presId="urn:microsoft.com/office/officeart/2005/8/layout/venn1"/>
    <dgm:cxn modelId="{BEFEDC17-877A-4F5F-9CD5-008390CB1E25}" type="presParOf" srcId="{05B02C5E-13FD-499F-A690-399A60F73C56}" destId="{D05ABDBF-9D6A-4935-B719-3F827972B861}" srcOrd="4" destOrd="0" presId="urn:microsoft.com/office/officeart/2005/8/layout/venn1"/>
    <dgm:cxn modelId="{3FA54E28-3B4C-489F-8C22-58FE28190B35}" type="presParOf" srcId="{05B02C5E-13FD-499F-A690-399A60F73C56}" destId="{695390D4-8FE3-4075-AF96-968F548F742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07DD30-2584-4FB2-BF9F-8A403F402884}">
      <dsp:nvSpPr>
        <dsp:cNvPr id="0" name=""/>
        <dsp:cNvSpPr/>
      </dsp:nvSpPr>
      <dsp:spPr>
        <a:xfrm>
          <a:off x="0" y="456115"/>
          <a:ext cx="4419632" cy="690988"/>
        </a:xfrm>
        <a:prstGeom prst="rect">
          <a:avLst/>
        </a:prstGeom>
        <a:solidFill>
          <a:schemeClr val="accent1">
            <a:lumMod val="20000"/>
            <a:lumOff val="8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4113C-AEFF-497D-94E5-A5E74FFE735E}">
      <dsp:nvSpPr>
        <dsp:cNvPr id="0" name=""/>
        <dsp:cNvSpPr/>
      </dsp:nvSpPr>
      <dsp:spPr>
        <a:xfrm>
          <a:off x="81844" y="0"/>
          <a:ext cx="4143201" cy="905645"/>
        </a:xfrm>
        <a:prstGeom prst="roundRect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936" tIns="0" rIns="11693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20% </a:t>
          </a:r>
          <a:r>
            <a:rPr lang="en-US" sz="2000" kern="1200" dirty="0" smtClean="0">
              <a:solidFill>
                <a:schemeClr val="tx1"/>
              </a:solidFill>
            </a:rPr>
            <a:t>of active students gain </a:t>
          </a:r>
          <a:r>
            <a:rPr lang="en-US" sz="2000" b="1" kern="1200" dirty="0" smtClean="0">
              <a:solidFill>
                <a:schemeClr val="tx1"/>
              </a:solidFill>
            </a:rPr>
            <a:t>international experience</a:t>
          </a:r>
          <a:r>
            <a:rPr lang="en-US" sz="2000" kern="1200" dirty="0" smtClean="0">
              <a:solidFill>
                <a:schemeClr val="tx1"/>
              </a:solidFill>
            </a:rPr>
            <a:t> during their period of study</a:t>
          </a:r>
          <a:endParaRPr lang="en-US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81844" y="0"/>
        <a:ext cx="4143201" cy="905645"/>
      </dsp:txXfrm>
    </dsp:sp>
    <dsp:sp modelId="{C44C13A9-9076-47C5-A1D4-384DB6FB218D}">
      <dsp:nvSpPr>
        <dsp:cNvPr id="0" name=""/>
        <dsp:cNvSpPr/>
      </dsp:nvSpPr>
      <dsp:spPr>
        <a:xfrm>
          <a:off x="0" y="1725623"/>
          <a:ext cx="4419632" cy="690988"/>
        </a:xfrm>
        <a:prstGeom prst="rect">
          <a:avLst/>
        </a:prstGeom>
        <a:solidFill>
          <a:schemeClr val="accent1">
            <a:lumMod val="20000"/>
            <a:lumOff val="8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1F1BF-0142-4292-AFC5-38E6425A705E}">
      <dsp:nvSpPr>
        <dsp:cNvPr id="0" name=""/>
        <dsp:cNvSpPr/>
      </dsp:nvSpPr>
      <dsp:spPr>
        <a:xfrm>
          <a:off x="81844" y="1285884"/>
          <a:ext cx="4108892" cy="905645"/>
        </a:xfrm>
        <a:prstGeom prst="roundRect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936" tIns="0" rIns="11693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1 of 3 </a:t>
          </a:r>
          <a:r>
            <a:rPr lang="en-US" sz="2000" kern="1200" dirty="0" smtClean="0">
              <a:solidFill>
                <a:schemeClr val="tx1"/>
              </a:solidFill>
            </a:rPr>
            <a:t>graduates becomes an </a:t>
          </a:r>
          <a:r>
            <a:rPr lang="en-US" sz="2000" b="0" kern="1200" dirty="0" smtClean="0">
              <a:solidFill>
                <a:schemeClr val="tx1"/>
              </a:solidFill>
            </a:rPr>
            <a:t>entrepreneur </a:t>
          </a:r>
          <a:r>
            <a:rPr lang="en-US" sz="2000" kern="1200" dirty="0" smtClean="0">
              <a:solidFill>
                <a:schemeClr val="tx1"/>
              </a:solidFill>
            </a:rPr>
            <a:t>or working in a </a:t>
          </a:r>
          <a:r>
            <a:rPr lang="en-US" sz="2000" b="1" kern="1200" dirty="0" smtClean="0">
              <a:solidFill>
                <a:schemeClr val="tx1"/>
              </a:solidFill>
            </a:rPr>
            <a:t>global organization</a:t>
          </a:r>
          <a:endParaRPr lang="en-US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81844" y="1285884"/>
        <a:ext cx="4108892" cy="9056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B05F83-7D37-49F7-9EBF-64AC730F4C3C}">
      <dsp:nvSpPr>
        <dsp:cNvPr id="0" name=""/>
        <dsp:cNvSpPr/>
      </dsp:nvSpPr>
      <dsp:spPr>
        <a:xfrm>
          <a:off x="1181099" y="52387"/>
          <a:ext cx="2514600" cy="2514600"/>
        </a:xfrm>
        <a:prstGeom prst="ellipse">
          <a:avLst/>
        </a:prstGeom>
        <a:solidFill>
          <a:srgbClr val="FF33CC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Student Mobility &amp; Advisory</a:t>
          </a:r>
          <a:endParaRPr lang="en-US" sz="1800" b="1" kern="1200" dirty="0"/>
        </a:p>
      </dsp:txBody>
      <dsp:txXfrm>
        <a:off x="1516380" y="492442"/>
        <a:ext cx="1844040" cy="1131570"/>
      </dsp:txXfrm>
    </dsp:sp>
    <dsp:sp modelId="{0D9B9876-3F80-4334-B7B9-906E7988B365}">
      <dsp:nvSpPr>
        <dsp:cNvPr id="0" name=""/>
        <dsp:cNvSpPr/>
      </dsp:nvSpPr>
      <dsp:spPr>
        <a:xfrm>
          <a:off x="2088451" y="1624012"/>
          <a:ext cx="2514600" cy="2514600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Communication &amp; Events</a:t>
          </a:r>
          <a:endParaRPr lang="en-US" sz="1800" b="1" kern="1200" dirty="0"/>
        </a:p>
      </dsp:txBody>
      <dsp:txXfrm>
        <a:off x="2857500" y="2273617"/>
        <a:ext cx="1508760" cy="1383030"/>
      </dsp:txXfrm>
    </dsp:sp>
    <dsp:sp modelId="{D05ABDBF-9D6A-4935-B719-3F827972B861}">
      <dsp:nvSpPr>
        <dsp:cNvPr id="0" name=""/>
        <dsp:cNvSpPr/>
      </dsp:nvSpPr>
      <dsp:spPr>
        <a:xfrm>
          <a:off x="273748" y="1624012"/>
          <a:ext cx="2514600" cy="2514600"/>
        </a:xfrm>
        <a:prstGeom prst="ellipse">
          <a:avLst/>
        </a:prstGeom>
        <a:solidFill>
          <a:srgbClr val="33CC33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International Mobility &amp; Recruitment</a:t>
          </a:r>
          <a:endParaRPr lang="en-US" sz="1800" b="1" kern="1200" dirty="0"/>
        </a:p>
      </dsp:txBody>
      <dsp:txXfrm>
        <a:off x="510540" y="2273617"/>
        <a:ext cx="1508760" cy="1383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8E852-3165-4D23-B2D3-ADB82C87ED6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561C2-CB47-4F57-A121-18F8BA3C7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938D091-408A-4A4E-AFD9-FE5B02E89011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4B7C532-303E-4B3C-AB7B-5395A2BB5C7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DFB42F-3812-42E5-BFF3-CD7849F0942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09CD-D759-45AA-8663-A2587744ECE2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6352-DE69-4C0C-A3F4-6688B61148DA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8EF2-E631-4A42-8416-3BF0A0375516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0BB2-7CD3-41F4-A506-09F9957ADCCC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22A0-9848-4F90-AC57-0EAA079883E8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3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6900"/>
            <a:ext cx="4038600" cy="4259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6900"/>
            <a:ext cx="4038600" cy="4259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E471-B209-497A-9A39-E2FB6A159948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Office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384" y="2006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345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625" y="2032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80927"/>
            <a:ext cx="4041775" cy="33452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1FB2-4473-41A6-BCAF-2ECA4EF7276A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Office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AE19-06AC-42DD-9AB6-913E18906056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Office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0165-F635-435F-8853-51330CFF4BA0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Office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3A79-015E-4B7F-8E19-4AF4311A9400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Office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AFB-3320-46B4-81B9-390ECB01EFDB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Office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652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5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4E43D-ECF5-4D2F-B190-0F6DDF7D0917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95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International Office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4608A-933A-F84A-83C8-41D65A46C4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4" descr="head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32" cy="104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us.ac.id/io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cebook.com/binus.io" TargetMode="Externa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71538" y="3929066"/>
            <a:ext cx="7772400" cy="14700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BINUS University and Internationalization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5715016"/>
            <a:ext cx="7786742" cy="857256"/>
          </a:xfrm>
        </p:spPr>
        <p:txBody>
          <a:bodyPr>
            <a:noAutofit/>
          </a:bodyPr>
          <a:lstStyle/>
          <a:p>
            <a:pPr algn="r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International Office</a:t>
            </a:r>
          </a:p>
          <a:p>
            <a:pPr algn="r"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21 February 2014 | Tsukuba, Japan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642942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 Functions &amp; Services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International Office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7158" y="1857364"/>
            <a:ext cx="2900354" cy="4498986"/>
          </a:xfrm>
          <a:ln w="19050" cmpd="sng">
            <a:solidFill>
              <a:srgbClr val="CC0099"/>
            </a:solidFill>
          </a:ln>
        </p:spPr>
        <p:txBody>
          <a:bodyPr>
            <a:noAutofit/>
          </a:bodyPr>
          <a:lstStyle/>
          <a:p>
            <a:pPr marL="231775" indent="-231775" fontAlgn="base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dk1"/>
                </a:solidFill>
                <a:cs typeface="Calibri"/>
              </a:rPr>
              <a:t>Functions</a:t>
            </a:r>
            <a:endParaRPr lang="en-US" sz="1800" b="1" dirty="0" smtClean="0">
              <a:solidFill>
                <a:schemeClr val="dk1"/>
              </a:solidFill>
              <a:cs typeface="Calibri"/>
            </a:endParaRPr>
          </a:p>
          <a:p>
            <a:pPr marL="231775" indent="-231775" fontAlgn="base">
              <a:spcBef>
                <a:spcPts val="0"/>
              </a:spcBef>
              <a:buNone/>
            </a:pPr>
            <a:endParaRPr lang="en-US" sz="1600" b="1" dirty="0" smtClean="0">
              <a:solidFill>
                <a:schemeClr val="dk1"/>
              </a:solidFill>
              <a:cs typeface="Calibri"/>
            </a:endParaRPr>
          </a:p>
          <a:p>
            <a:pPr marL="231775" indent="-231775" fontAlgn="base">
              <a:spcBef>
                <a:spcPts val="0"/>
              </a:spcBef>
            </a:pPr>
            <a:r>
              <a:rPr lang="en-US" sz="1600" b="1" dirty="0" smtClean="0">
                <a:solidFill>
                  <a:schemeClr val="dk1"/>
                </a:solidFill>
                <a:cs typeface="Calibri"/>
              </a:rPr>
              <a:t>Consolidate</a:t>
            </a:r>
            <a:r>
              <a:rPr lang="en-US" sz="1600" dirty="0" smtClean="0">
                <a:solidFill>
                  <a:schemeClr val="dk1"/>
                </a:solidFill>
                <a:cs typeface="Calibri"/>
              </a:rPr>
              <a:t> all potential Student &amp; Faculty mobility programs &amp; activities</a:t>
            </a:r>
          </a:p>
          <a:p>
            <a:pPr marL="231775" indent="-231775" fontAlgn="base">
              <a:spcBef>
                <a:spcPts val="0"/>
              </a:spcBef>
            </a:pPr>
            <a:endParaRPr lang="en-US" sz="1600" dirty="0" smtClean="0">
              <a:solidFill>
                <a:srgbClr val="000000"/>
              </a:solidFill>
              <a:cs typeface="Calibri"/>
            </a:endParaRPr>
          </a:p>
          <a:p>
            <a:pPr marL="231775" indent="-231775" fontAlgn="base">
              <a:spcBef>
                <a:spcPts val="0"/>
              </a:spcBef>
            </a:pPr>
            <a:r>
              <a:rPr lang="en-US" sz="1600" b="1" dirty="0" smtClean="0">
                <a:solidFill>
                  <a:schemeClr val="dk1"/>
                </a:solidFill>
                <a:cs typeface="Calibri"/>
              </a:rPr>
              <a:t>Identify &amp; initiate</a:t>
            </a:r>
            <a:r>
              <a:rPr lang="en-US" sz="1600" dirty="0" smtClean="0">
                <a:solidFill>
                  <a:schemeClr val="dk1"/>
                </a:solidFill>
                <a:cs typeface="Calibri"/>
              </a:rPr>
              <a:t> Student &amp; Faculty mobility programs &amp; activities</a:t>
            </a:r>
          </a:p>
          <a:p>
            <a:pPr marL="231775" indent="-231775" fontAlgn="base">
              <a:spcBef>
                <a:spcPts val="0"/>
              </a:spcBef>
            </a:pPr>
            <a:endParaRPr lang="en-US" sz="1600" dirty="0" smtClean="0">
              <a:solidFill>
                <a:srgbClr val="000000"/>
              </a:solidFill>
              <a:cs typeface="Calibri"/>
            </a:endParaRPr>
          </a:p>
          <a:p>
            <a:pPr marL="231775" indent="-231775" fontAlgn="base">
              <a:spcBef>
                <a:spcPts val="0"/>
              </a:spcBef>
            </a:pPr>
            <a:r>
              <a:rPr lang="en-US" sz="1600" b="1" dirty="0" smtClean="0">
                <a:solidFill>
                  <a:schemeClr val="dk1"/>
                </a:solidFill>
                <a:cs typeface="Calibri"/>
              </a:rPr>
              <a:t>Promote</a:t>
            </a:r>
            <a:r>
              <a:rPr lang="en-US" sz="1600" dirty="0" smtClean="0">
                <a:solidFill>
                  <a:schemeClr val="dk1"/>
                </a:solidFill>
                <a:cs typeface="Calibri"/>
              </a:rPr>
              <a:t> all Student &amp; Faculty mobility programs &amp; activities</a:t>
            </a:r>
          </a:p>
          <a:p>
            <a:pPr marL="231775" indent="-231775" fontAlgn="base">
              <a:spcBef>
                <a:spcPts val="0"/>
              </a:spcBef>
            </a:pPr>
            <a:endParaRPr lang="en-US" sz="1600" dirty="0" smtClean="0">
              <a:solidFill>
                <a:srgbClr val="000000"/>
              </a:solidFill>
              <a:cs typeface="Calibri"/>
            </a:endParaRPr>
          </a:p>
          <a:p>
            <a:pPr marL="231775" indent="-231775" fontAlgn="base">
              <a:spcBef>
                <a:spcPts val="0"/>
              </a:spcBef>
            </a:pPr>
            <a:r>
              <a:rPr lang="en-US" sz="1600" b="1" dirty="0" smtClean="0">
                <a:solidFill>
                  <a:schemeClr val="dk1"/>
                </a:solidFill>
                <a:cs typeface="Calibri"/>
              </a:rPr>
              <a:t>Facilitate</a:t>
            </a:r>
            <a:r>
              <a:rPr lang="en-US" sz="1600" dirty="0" smtClean="0">
                <a:solidFill>
                  <a:schemeClr val="dk1"/>
                </a:solidFill>
                <a:cs typeface="Calibri"/>
              </a:rPr>
              <a:t> all Student &amp; Faculty mobility programs &amp; activities</a:t>
            </a: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714744" y="1857364"/>
            <a:ext cx="5000660" cy="4643470"/>
            <a:chOff x="3714744" y="1857364"/>
            <a:chExt cx="5000660" cy="4643470"/>
          </a:xfrm>
        </p:grpSpPr>
        <p:pic>
          <p:nvPicPr>
            <p:cNvPr id="6146" name="Picture 2" descr="http://aurabpo.com/images/Servic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15140" y="4500570"/>
              <a:ext cx="2000264" cy="2000264"/>
            </a:xfrm>
            <a:prstGeom prst="rect">
              <a:avLst/>
            </a:prstGeom>
            <a:noFill/>
          </p:spPr>
        </p:pic>
        <p:sp>
          <p:nvSpPr>
            <p:cNvPr id="7" name="Content Placeholder 7"/>
            <p:cNvSpPr txBox="1">
              <a:spLocks/>
            </p:cNvSpPr>
            <p:nvPr/>
          </p:nvSpPr>
          <p:spPr>
            <a:xfrm>
              <a:off x="3714744" y="1858972"/>
              <a:ext cx="3500462" cy="44973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457200" rtl="0" eaLnBrk="1" fontAlgn="auto" latinLnBrk="0" hangingPunct="1"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Services</a:t>
              </a:r>
            </a:p>
            <a:p>
              <a:pPr marL="342900" marR="0" lvl="0" indent="-342900" algn="l" defTabSz="457200" rtl="0" eaLnBrk="1" fontAlgn="auto" latinLnBrk="0" hangingPunct="1"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31775" marR="0" lvl="0" indent="-231775" algn="l" defTabSz="457200" rtl="0" eaLnBrk="1" fontAlgn="auto" latinLnBrk="0" hangingPunct="1"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Academic</a:t>
              </a:r>
            </a:p>
            <a:p>
              <a:pPr marL="579438" marR="0" lvl="1" indent="-238125" algn="l" defTabSz="457200" rtl="0" eaLnBrk="1" fontAlgn="auto" latinLnBrk="0" hangingPunct="1">
                <a:spcAft>
                  <a:spcPts val="0"/>
                </a:spcAft>
                <a:buClrTx/>
                <a:buSzTx/>
                <a:buFont typeface="Arial"/>
                <a:buChar char="–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Academic &amp; courses registration</a:t>
              </a:r>
            </a:p>
            <a:p>
              <a:pPr marL="579438" marR="0" lvl="1" indent="-238125" algn="l" defTabSz="457200" rtl="0" eaLnBrk="1" fontAlgn="auto" latinLnBrk="0" hangingPunct="1">
                <a:spcAft>
                  <a:spcPts val="0"/>
                </a:spcAft>
                <a:buClrTx/>
                <a:buSzTx/>
                <a:buFont typeface="Arial"/>
                <a:buChar char="–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Advisory</a:t>
              </a:r>
            </a:p>
            <a:p>
              <a:pPr marL="742950" marR="0" lvl="1" indent="-285750" algn="l" defTabSz="457200" rtl="0" eaLnBrk="1" fontAlgn="auto" latinLnBrk="0" hangingPunct="1">
                <a:spcAft>
                  <a:spcPts val="0"/>
                </a:spcAft>
                <a:buClrTx/>
                <a:buSzTx/>
                <a:buFont typeface="Arial"/>
                <a:buChar char="–"/>
                <a:tabLst/>
                <a:defRPr/>
              </a:pP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31775" marR="0" lvl="0" indent="-231775" algn="l" defTabSz="457200" rtl="0" eaLnBrk="1" fontAlgn="auto" latinLnBrk="0" hangingPunct="1"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Operational</a:t>
              </a:r>
            </a:p>
            <a:p>
              <a:pPr marL="579438" marR="0" lvl="1" indent="-238125" algn="l" defTabSz="457200" rtl="0" eaLnBrk="1" fontAlgn="auto" latinLnBrk="0" hangingPunct="1">
                <a:spcAft>
                  <a:spcPts val="0"/>
                </a:spcAft>
                <a:buClrTx/>
                <a:buSzTx/>
                <a:buFont typeface="Arial"/>
                <a:buChar char="–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Guidance and general inquiries (living,  accommodation, etc)</a:t>
              </a:r>
            </a:p>
            <a:p>
              <a:pPr marL="579438" marR="0" lvl="1" indent="-238125" algn="l" defTabSz="457200" rtl="0" eaLnBrk="1" fontAlgn="auto" latinLnBrk="0" hangingPunct="1">
                <a:spcAft>
                  <a:spcPts val="0"/>
                </a:spcAft>
                <a:buClrTx/>
                <a:buSzTx/>
                <a:buFont typeface="Arial"/>
                <a:buChar char="–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Visa and legal advice</a:t>
              </a:r>
            </a:p>
            <a:p>
              <a:pPr marL="742950" marR="0" lvl="1" indent="-285750" algn="l" defTabSz="457200" rtl="0" eaLnBrk="1" fontAlgn="auto" latinLnBrk="0" hangingPunct="1">
                <a:spcAft>
                  <a:spcPts val="0"/>
                </a:spcAft>
                <a:buClrTx/>
                <a:buSzTx/>
                <a:buFont typeface="Arial"/>
                <a:buChar char="–"/>
                <a:tabLst/>
                <a:defRPr/>
              </a:pP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31775" marR="0" lvl="0" indent="-231775" algn="l" defTabSz="457200" rtl="0" eaLnBrk="1" fontAlgn="auto" latinLnBrk="0" hangingPunct="1"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Student activities</a:t>
              </a:r>
            </a:p>
            <a:p>
              <a:pPr marL="579438" marR="0" lvl="1" indent="-238125" algn="l" defTabSz="457200" rtl="0" eaLnBrk="1" fontAlgn="auto" latinLnBrk="0" hangingPunct="1">
                <a:spcAft>
                  <a:spcPts val="0"/>
                </a:spcAft>
                <a:buClrTx/>
                <a:buSzTx/>
                <a:buFont typeface="Arial"/>
                <a:buChar char="–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Orientation, Pre-departure briefing</a:t>
              </a:r>
            </a:p>
            <a:p>
              <a:pPr marL="579438" marR="0" lvl="1" indent="-238125" algn="l" defTabSz="457200" rtl="0" eaLnBrk="1" fontAlgn="auto" latinLnBrk="0" hangingPunct="1">
                <a:spcAft>
                  <a:spcPts val="0"/>
                </a:spcAft>
                <a:buClrTx/>
                <a:buSzTx/>
                <a:buFont typeface="Arial"/>
                <a:buChar char="–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Gathering, cultural activities</a:t>
              </a:r>
            </a:p>
            <a:p>
              <a:pPr marL="579438" marR="0" lvl="1" indent="-238125" algn="l" defTabSz="457200" rtl="0" eaLnBrk="1" fontAlgn="auto" latinLnBrk="0" hangingPunct="1">
                <a:spcAft>
                  <a:spcPts val="0"/>
                </a:spcAft>
                <a:buClrTx/>
                <a:buSzTx/>
                <a:buFont typeface="Arial"/>
                <a:buChar char="–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Advisory</a:t>
              </a:r>
            </a:p>
            <a:p>
              <a:pPr marL="579438" marR="0" lvl="1" indent="-238125" algn="l" defTabSz="457200" rtl="0" eaLnBrk="1" fontAlgn="auto" latinLnBrk="0" hangingPunct="1">
                <a:spcAft>
                  <a:spcPts val="0"/>
                </a:spcAft>
                <a:buClrTx/>
                <a:buSzTx/>
                <a:buFont typeface="Arial"/>
                <a:buChar char="–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ibuddy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, chaperone</a:t>
              </a:r>
            </a:p>
          </p:txBody>
        </p:sp>
        <p:sp>
          <p:nvSpPr>
            <p:cNvPr id="12" name="Content Placeholder 7"/>
            <p:cNvSpPr txBox="1">
              <a:spLocks/>
            </p:cNvSpPr>
            <p:nvPr/>
          </p:nvSpPr>
          <p:spPr>
            <a:xfrm>
              <a:off x="3714744" y="1857364"/>
              <a:ext cx="4929222" cy="4497378"/>
            </a:xfrm>
            <a:prstGeom prst="rect">
              <a:avLst/>
            </a:prstGeom>
            <a:ln w="19050" cmpd="sng">
              <a:solidFill>
                <a:srgbClr val="0000FF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457200" rtl="0" eaLnBrk="1" fontAlgn="auto" latinLnBrk="0" hangingPunct="1"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490566" y="1062006"/>
            <a:ext cx="8153400" cy="58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Programs &amp; Activities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Office</a:t>
            </a:r>
            <a:endParaRPr lang="en-US"/>
          </a:p>
        </p:txBody>
      </p:sp>
      <p:graphicFrame>
        <p:nvGraphicFramePr>
          <p:cNvPr id="52" name="Content Placeholder 5"/>
          <p:cNvGraphicFramePr>
            <a:graphicFrameLocks noGrp="1"/>
          </p:cNvGraphicFramePr>
          <p:nvPr>
            <p:ph idx="1"/>
          </p:nvPr>
        </p:nvGraphicFramePr>
        <p:xfrm>
          <a:off x="1905000" y="2183689"/>
          <a:ext cx="4876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3" name="Group 53"/>
          <p:cNvGrpSpPr/>
          <p:nvPr/>
        </p:nvGrpSpPr>
        <p:grpSpPr>
          <a:xfrm>
            <a:off x="5562600" y="1857364"/>
            <a:ext cx="2971800" cy="1393124"/>
            <a:chOff x="5486400" y="1197676"/>
            <a:chExt cx="2971800" cy="1393124"/>
          </a:xfrm>
        </p:grpSpPr>
        <p:grpSp>
          <p:nvGrpSpPr>
            <p:cNvPr id="54" name="Group 35"/>
            <p:cNvGrpSpPr/>
            <p:nvPr/>
          </p:nvGrpSpPr>
          <p:grpSpPr>
            <a:xfrm>
              <a:off x="6248400" y="1197676"/>
              <a:ext cx="2209800" cy="511876"/>
              <a:chOff x="3629865" y="1577789"/>
              <a:chExt cx="1288986" cy="1032947"/>
            </a:xfrm>
            <a:solidFill>
              <a:srgbClr val="CC00CC"/>
            </a:solidFill>
            <a:scene3d>
              <a:camera prst="orthographicFront"/>
              <a:lightRig rig="flat" dir="t"/>
            </a:scene3d>
          </p:grpSpPr>
          <p:sp>
            <p:nvSpPr>
              <p:cNvPr id="61" name="Rounded Rectangle 60"/>
              <p:cNvSpPr/>
              <p:nvPr/>
            </p:nvSpPr>
            <p:spPr>
              <a:xfrm>
                <a:off x="3629865" y="1577789"/>
                <a:ext cx="1288986" cy="1032947"/>
              </a:xfrm>
              <a:prstGeom prst="roundRect">
                <a:avLst>
                  <a:gd name="adj" fmla="val 10000"/>
                </a:avLst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Rounded Rectangle 4"/>
              <p:cNvSpPr/>
              <p:nvPr/>
            </p:nvSpPr>
            <p:spPr>
              <a:xfrm>
                <a:off x="3660119" y="1608043"/>
                <a:ext cx="1228478" cy="972439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3020" tIns="24765" rIns="33020" bIns="247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 smtClean="0">
                    <a:latin typeface="Calibri" pitchFamily="34" charset="0"/>
                    <a:cs typeface="Calibri" pitchFamily="34" charset="0"/>
                  </a:rPr>
                  <a:t>INBOUND  &amp; OUTBOUND  Mobility Execution</a:t>
                </a:r>
              </a:p>
            </p:txBody>
          </p:sp>
        </p:grpSp>
        <p:cxnSp>
          <p:nvCxnSpPr>
            <p:cNvPr id="55" name="Shape 28"/>
            <p:cNvCxnSpPr>
              <a:endCxn id="61" idx="1"/>
            </p:cNvCxnSpPr>
            <p:nvPr/>
          </p:nvCxnSpPr>
          <p:spPr>
            <a:xfrm rot="5400000" flipH="1" flipV="1">
              <a:off x="5298807" y="1641207"/>
              <a:ext cx="1137186" cy="762000"/>
            </a:xfrm>
            <a:prstGeom prst="curvedConnector2">
              <a:avLst/>
            </a:prstGeom>
            <a:ln w="25400">
              <a:solidFill>
                <a:srgbClr val="CC0099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57"/>
          <p:cNvGrpSpPr/>
          <p:nvPr/>
        </p:nvGrpSpPr>
        <p:grpSpPr>
          <a:xfrm>
            <a:off x="5562600" y="2433812"/>
            <a:ext cx="2971800" cy="816676"/>
            <a:chOff x="5486400" y="1774124"/>
            <a:chExt cx="2971800" cy="816676"/>
          </a:xfrm>
        </p:grpSpPr>
        <p:grpSp>
          <p:nvGrpSpPr>
            <p:cNvPr id="67" name="Group 38"/>
            <p:cNvGrpSpPr/>
            <p:nvPr/>
          </p:nvGrpSpPr>
          <p:grpSpPr>
            <a:xfrm>
              <a:off x="6248400" y="1774124"/>
              <a:ext cx="2209800" cy="511876"/>
              <a:chOff x="3629865" y="2769651"/>
              <a:chExt cx="1288986" cy="1032947"/>
            </a:xfrm>
            <a:solidFill>
              <a:srgbClr val="CC00CC"/>
            </a:solidFill>
            <a:scene3d>
              <a:camera prst="orthographicFront"/>
              <a:lightRig rig="flat" dir="t"/>
            </a:scene3d>
          </p:grpSpPr>
          <p:sp>
            <p:nvSpPr>
              <p:cNvPr id="69" name="Rounded Rectangle 68"/>
              <p:cNvSpPr/>
              <p:nvPr/>
            </p:nvSpPr>
            <p:spPr>
              <a:xfrm>
                <a:off x="3629865" y="2769651"/>
                <a:ext cx="1288986" cy="1032947"/>
              </a:xfrm>
              <a:prstGeom prst="roundRect">
                <a:avLst>
                  <a:gd name="adj" fmla="val 10000"/>
                </a:avLst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Rounded Rectangle 6"/>
              <p:cNvSpPr/>
              <p:nvPr/>
            </p:nvSpPr>
            <p:spPr>
              <a:xfrm>
                <a:off x="3660119" y="2799905"/>
                <a:ext cx="1228478" cy="972439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3020" tIns="24765" rIns="33020" bIns="247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 smtClean="0">
                    <a:latin typeface="Calibri" pitchFamily="34" charset="0"/>
                    <a:cs typeface="Calibri" pitchFamily="34" charset="0"/>
                  </a:rPr>
                  <a:t>Student Relations &amp; Advisory</a:t>
                </a:r>
                <a:endParaRPr lang="en-US" sz="14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cxnSp>
          <p:nvCxnSpPr>
            <p:cNvPr id="68" name="Shape 28"/>
            <p:cNvCxnSpPr>
              <a:endCxn id="69" idx="1"/>
            </p:cNvCxnSpPr>
            <p:nvPr/>
          </p:nvCxnSpPr>
          <p:spPr>
            <a:xfrm flipV="1">
              <a:off x="5486400" y="2030062"/>
              <a:ext cx="762000" cy="560738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CC0099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58"/>
          <p:cNvGrpSpPr/>
          <p:nvPr/>
        </p:nvGrpSpPr>
        <p:grpSpPr>
          <a:xfrm>
            <a:off x="5562600" y="3021888"/>
            <a:ext cx="2971800" cy="511876"/>
            <a:chOff x="5486400" y="2362200"/>
            <a:chExt cx="2971800" cy="511876"/>
          </a:xfrm>
        </p:grpSpPr>
        <p:grpSp>
          <p:nvGrpSpPr>
            <p:cNvPr id="72" name="Group 41"/>
            <p:cNvGrpSpPr/>
            <p:nvPr/>
          </p:nvGrpSpPr>
          <p:grpSpPr>
            <a:xfrm>
              <a:off x="6248400" y="2362200"/>
              <a:ext cx="2209800" cy="511876"/>
              <a:chOff x="3629865" y="3961513"/>
              <a:chExt cx="1288986" cy="1032947"/>
            </a:xfrm>
            <a:solidFill>
              <a:srgbClr val="CC00CC"/>
            </a:solidFill>
            <a:scene3d>
              <a:camera prst="orthographicFront"/>
              <a:lightRig rig="flat" dir="t"/>
            </a:scene3d>
          </p:grpSpPr>
          <p:sp>
            <p:nvSpPr>
              <p:cNvPr id="74" name="Rounded Rectangle 73"/>
              <p:cNvSpPr/>
              <p:nvPr/>
            </p:nvSpPr>
            <p:spPr>
              <a:xfrm>
                <a:off x="3629865" y="3961513"/>
                <a:ext cx="1288986" cy="1032947"/>
              </a:xfrm>
              <a:prstGeom prst="roundRect">
                <a:avLst>
                  <a:gd name="adj" fmla="val 10000"/>
                </a:avLst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Rounded Rectangle 8"/>
              <p:cNvSpPr/>
              <p:nvPr/>
            </p:nvSpPr>
            <p:spPr>
              <a:xfrm>
                <a:off x="3660119" y="3991767"/>
                <a:ext cx="1228478" cy="972439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3020" tIns="24765" rIns="33020" bIns="247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 smtClean="0">
                    <a:latin typeface="Calibri" pitchFamily="34" charset="0"/>
                    <a:cs typeface="Calibri" pitchFamily="34" charset="0"/>
                  </a:rPr>
                  <a:t>Academic Advisory</a:t>
                </a:r>
                <a:endParaRPr lang="en-US" sz="14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cxnSp>
          <p:nvCxnSpPr>
            <p:cNvPr id="73" name="Shape 28"/>
            <p:cNvCxnSpPr>
              <a:endCxn id="74" idx="1"/>
            </p:cNvCxnSpPr>
            <p:nvPr/>
          </p:nvCxnSpPr>
          <p:spPr>
            <a:xfrm>
              <a:off x="5486400" y="2590800"/>
              <a:ext cx="762000" cy="27338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CC0099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63"/>
          <p:cNvGrpSpPr/>
          <p:nvPr/>
        </p:nvGrpSpPr>
        <p:grpSpPr>
          <a:xfrm>
            <a:off x="6500826" y="4774512"/>
            <a:ext cx="2428892" cy="511876"/>
            <a:chOff x="6486509" y="4767448"/>
            <a:chExt cx="2428892" cy="511876"/>
          </a:xfrm>
        </p:grpSpPr>
        <p:grpSp>
          <p:nvGrpSpPr>
            <p:cNvPr id="82" name="Group 47"/>
            <p:cNvGrpSpPr/>
            <p:nvPr/>
          </p:nvGrpSpPr>
          <p:grpSpPr>
            <a:xfrm>
              <a:off x="6705601" y="4767448"/>
              <a:ext cx="2209800" cy="511876"/>
              <a:chOff x="3629865" y="2769651"/>
              <a:chExt cx="1288986" cy="1032947"/>
            </a:xfrm>
            <a:solidFill>
              <a:srgbClr val="FF9933"/>
            </a:solidFill>
            <a:scene3d>
              <a:camera prst="orthographicFront"/>
              <a:lightRig rig="flat" dir="t"/>
            </a:scene3d>
          </p:grpSpPr>
          <p:sp>
            <p:nvSpPr>
              <p:cNvPr id="84" name="Rounded Rectangle 83"/>
              <p:cNvSpPr/>
              <p:nvPr/>
            </p:nvSpPr>
            <p:spPr>
              <a:xfrm>
                <a:off x="3629865" y="2769651"/>
                <a:ext cx="1288986" cy="1032947"/>
              </a:xfrm>
              <a:prstGeom prst="roundRect">
                <a:avLst>
                  <a:gd name="adj" fmla="val 10000"/>
                </a:avLst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5" name="Rounded Rectangle 6"/>
              <p:cNvSpPr/>
              <p:nvPr/>
            </p:nvSpPr>
            <p:spPr>
              <a:xfrm>
                <a:off x="3660119" y="2799905"/>
                <a:ext cx="1228478" cy="972439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3020" tIns="24765" rIns="33020" bIns="247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 smtClean="0">
                    <a:latin typeface="Calibri" pitchFamily="34" charset="0"/>
                    <a:cs typeface="Calibri" pitchFamily="34" charset="0"/>
                  </a:rPr>
                  <a:t>Promotion Materials &amp; Events</a:t>
                </a:r>
                <a:endParaRPr lang="en-US" sz="14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cxnSp>
          <p:nvCxnSpPr>
            <p:cNvPr id="83" name="Shape 28"/>
            <p:cNvCxnSpPr>
              <a:endCxn id="84" idx="1"/>
            </p:cNvCxnSpPr>
            <p:nvPr/>
          </p:nvCxnSpPr>
          <p:spPr>
            <a:xfrm>
              <a:off x="6486509" y="4993572"/>
              <a:ext cx="219092" cy="2981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FF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64"/>
          <p:cNvGrpSpPr/>
          <p:nvPr/>
        </p:nvGrpSpPr>
        <p:grpSpPr>
          <a:xfrm>
            <a:off x="6500827" y="5000638"/>
            <a:ext cx="2414574" cy="883530"/>
            <a:chOff x="6500827" y="4983870"/>
            <a:chExt cx="2414574" cy="883530"/>
          </a:xfrm>
        </p:grpSpPr>
        <p:sp>
          <p:nvSpPr>
            <p:cNvPr id="87" name="Rounded Rectangle 86"/>
            <p:cNvSpPr/>
            <p:nvPr/>
          </p:nvSpPr>
          <p:spPr>
            <a:xfrm>
              <a:off x="6705601" y="5355524"/>
              <a:ext cx="2209800" cy="511876"/>
            </a:xfrm>
            <a:prstGeom prst="roundRect">
              <a:avLst>
                <a:gd name="adj" fmla="val 10000"/>
              </a:avLst>
            </a:prstGeom>
            <a:solidFill>
              <a:srgbClr val="FF9933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/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International Experience Activities</a:t>
              </a:r>
            </a:p>
          </p:txBody>
        </p:sp>
        <p:cxnSp>
          <p:nvCxnSpPr>
            <p:cNvPr id="88" name="Shape 28"/>
            <p:cNvCxnSpPr>
              <a:endCxn id="87" idx="1"/>
            </p:cNvCxnSpPr>
            <p:nvPr/>
          </p:nvCxnSpPr>
          <p:spPr>
            <a:xfrm rot="16200000" flipH="1">
              <a:off x="6289418" y="5195279"/>
              <a:ext cx="627592" cy="204773"/>
            </a:xfrm>
            <a:prstGeom prst="curvedConnector2">
              <a:avLst/>
            </a:prstGeom>
            <a:ln w="25400">
              <a:solidFill>
                <a:srgbClr val="FF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67"/>
          <p:cNvGrpSpPr/>
          <p:nvPr/>
        </p:nvGrpSpPr>
        <p:grpSpPr>
          <a:xfrm>
            <a:off x="152400" y="2281412"/>
            <a:ext cx="2667000" cy="1731076"/>
            <a:chOff x="152400" y="1774124"/>
            <a:chExt cx="2667000" cy="1731076"/>
          </a:xfrm>
        </p:grpSpPr>
        <p:grpSp>
          <p:nvGrpSpPr>
            <p:cNvPr id="90" name="Group 27"/>
            <p:cNvGrpSpPr/>
            <p:nvPr/>
          </p:nvGrpSpPr>
          <p:grpSpPr>
            <a:xfrm>
              <a:off x="152400" y="1774124"/>
              <a:ext cx="2209800" cy="511876"/>
              <a:chOff x="3629865" y="2769651"/>
              <a:chExt cx="1288986" cy="1032947"/>
            </a:xfrm>
            <a:solidFill>
              <a:srgbClr val="009900"/>
            </a:solidFill>
            <a:scene3d>
              <a:camera prst="orthographicFront"/>
              <a:lightRig rig="flat" dir="t"/>
            </a:scene3d>
          </p:grpSpPr>
          <p:sp>
            <p:nvSpPr>
              <p:cNvPr id="92" name="Rounded Rectangle 91"/>
              <p:cNvSpPr/>
              <p:nvPr/>
            </p:nvSpPr>
            <p:spPr>
              <a:xfrm>
                <a:off x="3629865" y="2769651"/>
                <a:ext cx="1288986" cy="1032947"/>
              </a:xfrm>
              <a:prstGeom prst="roundRect">
                <a:avLst>
                  <a:gd name="adj" fmla="val 10000"/>
                </a:avLst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3" name="Rounded Rectangle 6"/>
              <p:cNvSpPr/>
              <p:nvPr/>
            </p:nvSpPr>
            <p:spPr>
              <a:xfrm>
                <a:off x="3660119" y="2799905"/>
                <a:ext cx="1228478" cy="972439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3020" tIns="24765" rIns="33020" bIns="247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 smtClean="0">
                    <a:latin typeface="Calibri" pitchFamily="34" charset="0"/>
                    <a:cs typeface="Calibri" pitchFamily="34" charset="0"/>
                  </a:rPr>
                  <a:t>Program Campaign &amp; Recruitment</a:t>
                </a:r>
                <a:endParaRPr lang="en-US" sz="14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cxnSp>
          <p:nvCxnSpPr>
            <p:cNvPr id="91" name="Shape 28"/>
            <p:cNvCxnSpPr>
              <a:endCxn id="93" idx="3"/>
            </p:cNvCxnSpPr>
            <p:nvPr/>
          </p:nvCxnSpPr>
          <p:spPr>
            <a:xfrm rot="16200000" flipV="1">
              <a:off x="1827298" y="2513098"/>
              <a:ext cx="1475138" cy="509066"/>
            </a:xfrm>
            <a:prstGeom prst="curvedConnector2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68"/>
          <p:cNvGrpSpPr/>
          <p:nvPr/>
        </p:nvGrpSpPr>
        <p:grpSpPr>
          <a:xfrm>
            <a:off x="152400" y="2849447"/>
            <a:ext cx="2667001" cy="1163041"/>
            <a:chOff x="152400" y="2342159"/>
            <a:chExt cx="2667001" cy="1163041"/>
          </a:xfrm>
        </p:grpSpPr>
        <p:grpSp>
          <p:nvGrpSpPr>
            <p:cNvPr id="95" name="Group 28"/>
            <p:cNvGrpSpPr/>
            <p:nvPr/>
          </p:nvGrpSpPr>
          <p:grpSpPr>
            <a:xfrm>
              <a:off x="152400" y="2342159"/>
              <a:ext cx="2209800" cy="511876"/>
              <a:chOff x="3629865" y="3961513"/>
              <a:chExt cx="1288986" cy="1032947"/>
            </a:xfrm>
            <a:solidFill>
              <a:srgbClr val="009900"/>
            </a:solidFill>
            <a:scene3d>
              <a:camera prst="orthographicFront"/>
              <a:lightRig rig="flat" dir="t"/>
            </a:scene3d>
          </p:grpSpPr>
          <p:sp>
            <p:nvSpPr>
              <p:cNvPr id="97" name="Rounded Rectangle 96"/>
              <p:cNvSpPr/>
              <p:nvPr/>
            </p:nvSpPr>
            <p:spPr>
              <a:xfrm>
                <a:off x="3629865" y="3961513"/>
                <a:ext cx="1288986" cy="1032947"/>
              </a:xfrm>
              <a:prstGeom prst="roundRect">
                <a:avLst>
                  <a:gd name="adj" fmla="val 10000"/>
                </a:avLst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8" name="Rounded Rectangle 8"/>
              <p:cNvSpPr/>
              <p:nvPr/>
            </p:nvSpPr>
            <p:spPr>
              <a:xfrm>
                <a:off x="3660119" y="3991767"/>
                <a:ext cx="1228478" cy="972439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3020" tIns="24765" rIns="33020" bIns="247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 smtClean="0">
                    <a:latin typeface="Calibri" pitchFamily="34" charset="0"/>
                    <a:cs typeface="Calibri" pitchFamily="34" charset="0"/>
                  </a:rPr>
                  <a:t>Full Degree: International Recruitment</a:t>
                </a:r>
                <a:endParaRPr lang="en-US" sz="14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cxnSp>
          <p:nvCxnSpPr>
            <p:cNvPr id="96" name="Shape 28"/>
            <p:cNvCxnSpPr>
              <a:endCxn id="97" idx="3"/>
            </p:cNvCxnSpPr>
            <p:nvPr/>
          </p:nvCxnSpPr>
          <p:spPr>
            <a:xfrm rot="16200000" flipV="1">
              <a:off x="2137249" y="2823049"/>
              <a:ext cx="907103" cy="457200"/>
            </a:xfrm>
            <a:prstGeom prst="curvedConnector2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69"/>
          <p:cNvGrpSpPr/>
          <p:nvPr/>
        </p:nvGrpSpPr>
        <p:grpSpPr>
          <a:xfrm>
            <a:off x="152400" y="3424412"/>
            <a:ext cx="2667000" cy="588076"/>
            <a:chOff x="152400" y="2917124"/>
            <a:chExt cx="2667000" cy="588076"/>
          </a:xfrm>
        </p:grpSpPr>
        <p:grpSp>
          <p:nvGrpSpPr>
            <p:cNvPr id="100" name="Group 53"/>
            <p:cNvGrpSpPr/>
            <p:nvPr/>
          </p:nvGrpSpPr>
          <p:grpSpPr>
            <a:xfrm>
              <a:off x="152400" y="2917124"/>
              <a:ext cx="2209800" cy="511876"/>
              <a:chOff x="3629865" y="3961513"/>
              <a:chExt cx="1288986" cy="1032947"/>
            </a:xfrm>
            <a:solidFill>
              <a:srgbClr val="009900"/>
            </a:solidFill>
            <a:scene3d>
              <a:camera prst="orthographicFront"/>
              <a:lightRig rig="flat" dir="t"/>
            </a:scene3d>
          </p:grpSpPr>
          <p:sp>
            <p:nvSpPr>
              <p:cNvPr id="102" name="Rounded Rectangle 101"/>
              <p:cNvSpPr/>
              <p:nvPr/>
            </p:nvSpPr>
            <p:spPr>
              <a:xfrm>
                <a:off x="3629865" y="3961513"/>
                <a:ext cx="1288986" cy="1032947"/>
              </a:xfrm>
              <a:prstGeom prst="roundRect">
                <a:avLst>
                  <a:gd name="adj" fmla="val 10000"/>
                </a:avLst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3" name="Rounded Rectangle 8"/>
              <p:cNvSpPr/>
              <p:nvPr/>
            </p:nvSpPr>
            <p:spPr>
              <a:xfrm>
                <a:off x="3660119" y="3991767"/>
                <a:ext cx="1228478" cy="972439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3020" tIns="24765" rIns="33020" bIns="247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 smtClean="0">
                    <a:latin typeface="Calibri" pitchFamily="34" charset="0"/>
                    <a:cs typeface="Calibri" pitchFamily="34" charset="0"/>
                  </a:rPr>
                  <a:t>Full Degree: Admission &amp; Settlement</a:t>
                </a:r>
                <a:endParaRPr lang="en-US" sz="1400" b="1" kern="12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cxnSp>
          <p:nvCxnSpPr>
            <p:cNvPr id="101" name="Shape 28"/>
            <p:cNvCxnSpPr>
              <a:endCxn id="103" idx="3"/>
            </p:cNvCxnSpPr>
            <p:nvPr/>
          </p:nvCxnSpPr>
          <p:spPr>
            <a:xfrm rot="10800000">
              <a:off x="2310334" y="3173062"/>
              <a:ext cx="509066" cy="332138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62"/>
          <p:cNvGrpSpPr/>
          <p:nvPr/>
        </p:nvGrpSpPr>
        <p:grpSpPr>
          <a:xfrm>
            <a:off x="6500826" y="4169674"/>
            <a:ext cx="2414574" cy="830962"/>
            <a:chOff x="6500827" y="4191000"/>
            <a:chExt cx="2414574" cy="830962"/>
          </a:xfrm>
        </p:grpSpPr>
        <p:grpSp>
          <p:nvGrpSpPr>
            <p:cNvPr id="105" name="Group 44"/>
            <p:cNvGrpSpPr/>
            <p:nvPr/>
          </p:nvGrpSpPr>
          <p:grpSpPr>
            <a:xfrm>
              <a:off x="6705601" y="4191000"/>
              <a:ext cx="2209800" cy="511876"/>
              <a:chOff x="3629865" y="1577789"/>
              <a:chExt cx="1288986" cy="1032947"/>
            </a:xfrm>
            <a:solidFill>
              <a:srgbClr val="FF9933"/>
            </a:solidFill>
            <a:scene3d>
              <a:camera prst="orthographicFront"/>
              <a:lightRig rig="flat" dir="t"/>
            </a:scene3d>
          </p:grpSpPr>
          <p:sp>
            <p:nvSpPr>
              <p:cNvPr id="107" name="Rounded Rectangle 106"/>
              <p:cNvSpPr/>
              <p:nvPr/>
            </p:nvSpPr>
            <p:spPr>
              <a:xfrm>
                <a:off x="3629865" y="1577789"/>
                <a:ext cx="1288986" cy="1032947"/>
              </a:xfrm>
              <a:prstGeom prst="roundRect">
                <a:avLst>
                  <a:gd name="adj" fmla="val 10000"/>
                </a:avLst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8" name="Rounded Rectangle 4"/>
              <p:cNvSpPr/>
              <p:nvPr/>
            </p:nvSpPr>
            <p:spPr>
              <a:xfrm>
                <a:off x="3660119" y="1608043"/>
                <a:ext cx="1228478" cy="972439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3020" tIns="24765" rIns="33020" bIns="247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 smtClean="0">
                    <a:latin typeface="Calibri" pitchFamily="34" charset="0"/>
                    <a:cs typeface="Calibri" pitchFamily="34" charset="0"/>
                  </a:rPr>
                  <a:t>Communication &amp; Branding (internal &amp; external)</a:t>
                </a:r>
              </a:p>
            </p:txBody>
          </p:sp>
        </p:grpSp>
        <p:cxnSp>
          <p:nvCxnSpPr>
            <p:cNvPr id="106" name="Shape 28"/>
            <p:cNvCxnSpPr>
              <a:endCxn id="107" idx="1"/>
            </p:cNvCxnSpPr>
            <p:nvPr/>
          </p:nvCxnSpPr>
          <p:spPr>
            <a:xfrm rot="5400000" flipH="1" flipV="1">
              <a:off x="6315702" y="4632063"/>
              <a:ext cx="575024" cy="204774"/>
            </a:xfrm>
            <a:prstGeom prst="curvedConnector2">
              <a:avLst/>
            </a:prstGeom>
            <a:ln w="25400">
              <a:solidFill>
                <a:srgbClr val="FF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28596" y="1928802"/>
            <a:ext cx="385765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>
              <a:spcBef>
                <a:spcPts val="20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Twinning Program</a:t>
            </a:r>
          </a:p>
          <a:p>
            <a:pPr marL="344488" indent="-344488">
              <a:spcBef>
                <a:spcPts val="20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Student Exchange</a:t>
            </a:r>
          </a:p>
          <a:p>
            <a:pPr marL="344488" indent="-344488">
              <a:spcBef>
                <a:spcPts val="20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Internship</a:t>
            </a:r>
          </a:p>
          <a:p>
            <a:pPr marL="344488" indent="-344488">
              <a:spcBef>
                <a:spcPts val="20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Short Course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1928802"/>
            <a:ext cx="435771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>
              <a:spcBef>
                <a:spcPts val="20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Short Visit / Study Tour</a:t>
            </a:r>
          </a:p>
          <a:p>
            <a:pPr marL="284163" indent="-284163">
              <a:spcBef>
                <a:spcPts val="20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Visiting Professor/Guest Lecturer</a:t>
            </a:r>
          </a:p>
          <a:p>
            <a:pPr marL="284163" indent="-284163">
              <a:spcBef>
                <a:spcPts val="20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International Conference/Seminar</a:t>
            </a:r>
          </a:p>
          <a:p>
            <a:pPr marL="284163" indent="-284163">
              <a:spcBef>
                <a:spcPts val="20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Video Conference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Office</a:t>
            </a:r>
            <a:endParaRPr lang="en-US"/>
          </a:p>
        </p:txBody>
      </p:sp>
      <p:sp>
        <p:nvSpPr>
          <p:cNvPr id="13" name="Rectangle 9"/>
          <p:cNvSpPr txBox="1">
            <a:spLocks noChangeArrowheads="1"/>
          </p:cNvSpPr>
          <p:nvPr/>
        </p:nvSpPr>
        <p:spPr bwMode="auto">
          <a:xfrm>
            <a:off x="490566" y="1062006"/>
            <a:ext cx="8153400" cy="58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Programs &amp; Activities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09674" y="5044260"/>
            <a:ext cx="6924651" cy="1813740"/>
            <a:chOff x="1144579" y="4706100"/>
            <a:chExt cx="7924783" cy="2075700"/>
          </a:xfrm>
        </p:grpSpPr>
        <p:pic>
          <p:nvPicPr>
            <p:cNvPr id="16" name="Picture 2" descr="D:\Work\International Office\Documentation\Internship - IBM - Eko Wibowo.j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44579" y="4706100"/>
              <a:ext cx="2132021" cy="2057401"/>
            </a:xfrm>
            <a:prstGeom prst="rect">
              <a:avLst/>
            </a:prstGeom>
            <a:noFill/>
            <a:ln>
              <a:solidFill>
                <a:srgbClr val="CCFFFF"/>
              </a:solidFill>
            </a:ln>
          </p:spPr>
        </p:pic>
        <p:pic>
          <p:nvPicPr>
            <p:cNvPr id="17" name="Picture 8" descr="D:\Work\International Office\Programs\Photo Documentation\2012-02-09-14 Woosong Crotonville\slideshow\03 cultural night\IMG_0323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251125" y="4706100"/>
              <a:ext cx="2768675" cy="2075700"/>
            </a:xfrm>
            <a:prstGeom prst="rect">
              <a:avLst/>
            </a:prstGeom>
            <a:noFill/>
            <a:ln>
              <a:solidFill>
                <a:srgbClr val="CCFFFF"/>
              </a:solidFill>
            </a:ln>
          </p:spPr>
        </p:pic>
        <p:pic>
          <p:nvPicPr>
            <p:cNvPr id="18" name="Picture 0" descr="bb218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6019800" y="4706100"/>
              <a:ext cx="3049562" cy="2066925"/>
            </a:xfrm>
            <a:prstGeom prst="rect">
              <a:avLst/>
            </a:prstGeom>
            <a:noFill/>
            <a:ln>
              <a:solidFill>
                <a:srgbClr val="CCFFFF"/>
              </a:solidFill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1108095" y="3444112"/>
            <a:ext cx="6924666" cy="1627962"/>
            <a:chOff x="1143000" y="2708910"/>
            <a:chExt cx="7924800" cy="1863090"/>
          </a:xfrm>
        </p:grpSpPr>
        <p:pic>
          <p:nvPicPr>
            <p:cNvPr id="20" name="Picture 19" descr="Inha Summer School - All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7619" y="2708910"/>
              <a:ext cx="2860181" cy="1863090"/>
            </a:xfrm>
            <a:prstGeom prst="rect">
              <a:avLst/>
            </a:prstGeom>
            <a:noFill/>
            <a:ln>
              <a:solidFill>
                <a:srgbClr val="CCFFFF"/>
              </a:solidFill>
            </a:ln>
          </p:spPr>
        </p:pic>
        <p:pic>
          <p:nvPicPr>
            <p:cNvPr id="21" name="Picture 2" descr="D:\Work\International Office\Programs\Photo Documentation\Photos\IMG_0539.jp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33800" y="2724150"/>
              <a:ext cx="2463800" cy="1847850"/>
            </a:xfrm>
            <a:prstGeom prst="rect">
              <a:avLst/>
            </a:prstGeom>
            <a:noFill/>
            <a:ln>
              <a:solidFill>
                <a:srgbClr val="CCFFFF"/>
              </a:solidFill>
            </a:ln>
          </p:spPr>
        </p:pic>
        <p:pic>
          <p:nvPicPr>
            <p:cNvPr id="22" name="Picture 3" descr="D:\Work\International Office\Programs\Photo Documentation\SolBridge - Exchange II 0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143000" y="2728210"/>
              <a:ext cx="2743200" cy="1828800"/>
            </a:xfrm>
            <a:prstGeom prst="rect">
              <a:avLst/>
            </a:prstGeom>
            <a:noFill/>
            <a:ln>
              <a:solidFill>
                <a:srgbClr val="CCFFFF"/>
              </a:solidFill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642942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Student Activities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International Office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Orientation</a:t>
            </a:r>
          </a:p>
          <a:p>
            <a:pPr lvl="0"/>
            <a:r>
              <a:rPr lang="en-US" sz="2400" dirty="0" smtClean="0"/>
              <a:t>BIPA (</a:t>
            </a:r>
            <a:r>
              <a:rPr lang="en-US" sz="2400" i="1" dirty="0" err="1" smtClean="0"/>
              <a:t>Bahasa</a:t>
            </a:r>
            <a:r>
              <a:rPr lang="en-US" sz="2400" i="1" dirty="0" smtClean="0"/>
              <a:t> Indonesia </a:t>
            </a:r>
            <a:r>
              <a:rPr lang="en-US" sz="2400" i="1" dirty="0" err="1" smtClean="0"/>
              <a:t>untuk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Penutur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Asing</a:t>
            </a:r>
            <a:r>
              <a:rPr lang="en-US" sz="2400" i="1" dirty="0" smtClean="0"/>
              <a:t> </a:t>
            </a:r>
            <a:r>
              <a:rPr lang="en-US" sz="2400" dirty="0" smtClean="0"/>
              <a:t>– Indonesian for Foreigners) Program</a:t>
            </a:r>
          </a:p>
          <a:p>
            <a:pPr lvl="0"/>
            <a:r>
              <a:rPr lang="en-US" sz="2400" dirty="0" smtClean="0"/>
              <a:t>Cultural Activities</a:t>
            </a:r>
          </a:p>
          <a:p>
            <a:pPr lvl="0"/>
            <a:r>
              <a:rPr lang="en-US" sz="2400" dirty="0" smtClean="0"/>
              <a:t>Farewell Party</a:t>
            </a:r>
            <a:endParaRPr lang="en-US" sz="2400" dirty="0"/>
          </a:p>
        </p:txBody>
      </p:sp>
      <p:pic>
        <p:nvPicPr>
          <p:cNvPr id="7" name="Picture 2" descr="D:\Work\International Office\Programs\Photo Documentation\IN 2012 - BI Activities 0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97556" y="3924594"/>
            <a:ext cx="5214944" cy="2933406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32" y="3924594"/>
            <a:ext cx="3916764" cy="293343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14282" y="1714488"/>
            <a:ext cx="8786842" cy="200026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642942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BINUS STAR &amp;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iBuddy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00364" y="1857364"/>
            <a:ext cx="6000760" cy="1643074"/>
          </a:xfrm>
        </p:spPr>
        <p:txBody>
          <a:bodyPr>
            <a:noAutofit/>
          </a:bodyPr>
          <a:lstStyle/>
          <a:p>
            <a:pPr marL="234950" indent="-23495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33CC33"/>
                </a:solidFill>
              </a:rPr>
              <a:t>STAR Program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is abbreviation of</a:t>
            </a:r>
          </a:p>
          <a:p>
            <a:pPr marL="234950" indent="0">
              <a:spcBef>
                <a:spcPts val="0"/>
              </a:spcBef>
              <a:buSzPct val="100000"/>
              <a:buNone/>
            </a:pPr>
            <a:r>
              <a:rPr lang="en-US" sz="2000" b="1" dirty="0" smtClean="0">
                <a:solidFill>
                  <a:srgbClr val="33CC33"/>
                </a:solidFill>
              </a:rPr>
              <a:t>S</a:t>
            </a:r>
            <a:r>
              <a:rPr lang="en-US" sz="1800" dirty="0" smtClean="0">
                <a:solidFill>
                  <a:srgbClr val="000000"/>
                </a:solidFill>
              </a:rPr>
              <a:t>tudent </a:t>
            </a:r>
            <a:r>
              <a:rPr lang="en-US" sz="2000" b="1" dirty="0" smtClean="0">
                <a:solidFill>
                  <a:srgbClr val="33CC33"/>
                </a:solidFill>
              </a:rPr>
              <a:t>T</a:t>
            </a:r>
            <a:r>
              <a:rPr lang="en-US" sz="1800" dirty="0" smtClean="0">
                <a:solidFill>
                  <a:srgbClr val="000000"/>
                </a:solidFill>
              </a:rPr>
              <a:t>ransnational </a:t>
            </a:r>
            <a:r>
              <a:rPr lang="en-US" sz="2000" b="1" dirty="0" smtClean="0">
                <a:solidFill>
                  <a:srgbClr val="33CC33"/>
                </a:solidFill>
              </a:rPr>
              <a:t>A</a:t>
            </a:r>
            <a:r>
              <a:rPr lang="en-US" sz="1800" dirty="0" smtClean="0">
                <a:solidFill>
                  <a:srgbClr val="000000"/>
                </a:solidFill>
              </a:rPr>
              <a:t>mbassado</a:t>
            </a:r>
            <a:r>
              <a:rPr lang="en-US" sz="2000" b="1" dirty="0" smtClean="0">
                <a:solidFill>
                  <a:srgbClr val="33CC33"/>
                </a:solidFill>
              </a:rPr>
              <a:t>r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rgbClr val="33CC33"/>
                </a:solidFill>
              </a:rPr>
              <a:t>Program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234950" indent="-234950">
              <a:spcBef>
                <a:spcPts val="0"/>
              </a:spcBef>
              <a:buSzPct val="100000"/>
              <a:buNone/>
            </a:pPr>
            <a:endParaRPr lang="en-US" sz="9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34950" indent="-23495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It is a program that focuses on BINUS University students who would like to have an international experience through internationalization programs of BINUS University</a:t>
            </a:r>
          </a:p>
        </p:txBody>
      </p:sp>
      <p:pic>
        <p:nvPicPr>
          <p:cNvPr id="10" name="Picture 9" descr="BINUS STA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35959"/>
            <a:ext cx="2714644" cy="67866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Office</a:t>
            </a:r>
            <a:endParaRPr lang="en-US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214282" y="4144989"/>
            <a:ext cx="5205418" cy="207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4950" marR="0" lvl="0" indent="-234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iBuddy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pairs new international students with current students who provide the friendly face, helping hand, and first BINUS friendship for new arrivals. </a:t>
            </a:r>
          </a:p>
          <a:p>
            <a:pPr marL="234950" marR="0" lvl="0" indent="-234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4950" marR="0" lvl="0" indent="-234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iBuddies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also offer linguistic support, cultural guidance and information about life at BINUS University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D:\Work\International Office\Programs\Photo Documentation\2012-02-09-14 Woosong Crotonville\slideshow\07 batik-farewell\farewell 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576" y="4142626"/>
            <a:ext cx="3095620" cy="2074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214282" y="3930675"/>
            <a:ext cx="8786842" cy="2498721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Office</a:t>
            </a:r>
            <a:endParaRPr lang="en-US"/>
          </a:p>
        </p:txBody>
      </p:sp>
      <p:pic>
        <p:nvPicPr>
          <p:cNvPr id="19" name="Picture 2" descr="D:\Work\International Office\Communication &amp; Relations\IO Facebook (140218 LA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" y="1535005"/>
            <a:ext cx="4929221" cy="3608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728075" y="2786058"/>
            <a:ext cx="4415925" cy="428628"/>
          </a:xfrm>
        </p:spPr>
        <p:txBody>
          <a:bodyPr>
            <a:noAutofit/>
          </a:bodyPr>
          <a:lstStyle/>
          <a:p>
            <a:pPr algn="r"/>
            <a:r>
              <a:rPr lang="en-US" sz="2400" dirty="0" smtClean="0"/>
              <a:t>IO Website </a:t>
            </a:r>
            <a:r>
              <a:rPr lang="en-US" sz="1800" dirty="0" smtClean="0"/>
              <a:t>(</a:t>
            </a:r>
            <a:r>
              <a:rPr lang="en-US" sz="1800" dirty="0" smtClean="0">
                <a:hlinkClick r:id="rId3"/>
              </a:rPr>
              <a:t>www.binus.ac.id/io</a:t>
            </a:r>
            <a:r>
              <a:rPr lang="en-US" sz="1800" dirty="0" smtClean="0"/>
              <a:t>)</a:t>
            </a:r>
            <a:endParaRPr lang="en-US" sz="2400" dirty="0" smtClean="0"/>
          </a:p>
        </p:txBody>
      </p:sp>
      <p:pic>
        <p:nvPicPr>
          <p:cNvPr id="21" name="Picture 2" descr="D:\Work\International Office\Communication &amp; Relations\IO Website (140218 LA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2780" y="3214686"/>
            <a:ext cx="5391220" cy="3844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-1" y="1000108"/>
            <a:ext cx="4929191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Facebook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  <a:t>www.facebook.com/binus.io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642942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Campus Facilities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International Office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89138"/>
            <a:ext cx="6329378" cy="4137025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Classrooms, Laboratories, Library</a:t>
            </a:r>
          </a:p>
          <a:p>
            <a:pPr lvl="0"/>
            <a:r>
              <a:rPr lang="en-US" sz="2800" dirty="0" smtClean="0"/>
              <a:t>Auditorium, Function rooms, Student Lounging areas, Food Court</a:t>
            </a:r>
          </a:p>
          <a:p>
            <a:pPr lvl="0"/>
            <a:r>
              <a:rPr lang="en-US" sz="2800" dirty="0" smtClean="0"/>
              <a:t>BINUSIAN Card-</a:t>
            </a:r>
            <a:r>
              <a:rPr lang="en-US" sz="2800" dirty="0" err="1" smtClean="0"/>
              <a:t>Flazz</a:t>
            </a:r>
            <a:endParaRPr lang="en-US" sz="2800" dirty="0" smtClean="0"/>
          </a:p>
          <a:p>
            <a:r>
              <a:rPr lang="en-US" sz="2800" dirty="0" smtClean="0"/>
              <a:t>BINUS SQUARE – Hall of Residence</a:t>
            </a:r>
            <a:endParaRPr lang="en-US" sz="2800" dirty="0"/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938261"/>
            <a:ext cx="2190621" cy="28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071546"/>
            <a:ext cx="2180638" cy="28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571504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BINUS Square – Hall of Residence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International Office</a:t>
            </a:r>
            <a:endParaRPr lang="en-US" dirty="0"/>
          </a:p>
        </p:txBody>
      </p:sp>
      <p:pic>
        <p:nvPicPr>
          <p:cNvPr id="9218" name="Picture 2" descr="http://cms.binus.edu/datapage/image/binus-square-v2/singleroom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10" y="571480"/>
            <a:ext cx="657429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http://cms.binus.edu/datapage/image/binus-square-v2/doubler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714752"/>
            <a:ext cx="6572264" cy="299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42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BSQ Facilities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International Office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14282" y="500042"/>
            <a:ext cx="3429024" cy="1143008"/>
            <a:chOff x="428596" y="1643050"/>
            <a:chExt cx="3429024" cy="1143008"/>
          </a:xfrm>
        </p:grpSpPr>
        <p:pic>
          <p:nvPicPr>
            <p:cNvPr id="52226" name="Picture 2" descr="http://cms.binus.edu/datapage/image/binus-square-v2/facilities/Coffee%20loung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1643050"/>
              <a:ext cx="3429024" cy="1143008"/>
            </a:xfrm>
            <a:prstGeom prst="rect">
              <a:avLst/>
            </a:prstGeom>
            <a:noFill/>
            <a:ln>
              <a:solidFill>
                <a:srgbClr val="66FF33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28596" y="1643050"/>
              <a:ext cx="342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Lounge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4282" y="1714488"/>
            <a:ext cx="3467104" cy="1143008"/>
            <a:chOff x="461954" y="3071810"/>
            <a:chExt cx="3467104" cy="1143008"/>
          </a:xfrm>
        </p:grpSpPr>
        <p:pic>
          <p:nvPicPr>
            <p:cNvPr id="52230" name="Picture 6" descr="http://cms.binus.edu/datapage/image/binus-square-v2/facilities/reading-room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1954" y="3071810"/>
              <a:ext cx="3429024" cy="1143008"/>
            </a:xfrm>
            <a:prstGeom prst="rect">
              <a:avLst/>
            </a:prstGeom>
            <a:noFill/>
            <a:ln>
              <a:solidFill>
                <a:srgbClr val="66FF33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500034" y="3071810"/>
              <a:ext cx="342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Reading Room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00674" y="487900"/>
            <a:ext cx="3429024" cy="1155150"/>
            <a:chOff x="5500674" y="487900"/>
            <a:chExt cx="3429024" cy="1155150"/>
          </a:xfrm>
        </p:grpSpPr>
        <p:pic>
          <p:nvPicPr>
            <p:cNvPr id="52228" name="Picture 4" descr="http://cms.binus.edu/datapage/image/binus-square-v2/facilities/food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00674" y="500042"/>
              <a:ext cx="3429024" cy="1143008"/>
            </a:xfrm>
            <a:prstGeom prst="rect">
              <a:avLst/>
            </a:prstGeom>
            <a:noFill/>
            <a:ln>
              <a:solidFill>
                <a:srgbClr val="66FF33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5500674" y="487900"/>
              <a:ext cx="342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Cafetaria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2241" name="Picture 17" descr="D:\Work\International Office\Communication &amp; Relations\BSQ - swimming poo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41620"/>
            <a:ext cx="9144000" cy="1516380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</p:pic>
      <p:grpSp>
        <p:nvGrpSpPr>
          <p:cNvPr id="28" name="Group 27"/>
          <p:cNvGrpSpPr/>
          <p:nvPr/>
        </p:nvGrpSpPr>
        <p:grpSpPr>
          <a:xfrm>
            <a:off x="214282" y="4143380"/>
            <a:ext cx="3429024" cy="1143008"/>
            <a:chOff x="214282" y="4143380"/>
            <a:chExt cx="3429024" cy="1143008"/>
          </a:xfrm>
        </p:grpSpPr>
        <p:pic>
          <p:nvPicPr>
            <p:cNvPr id="52232" name="Picture 8" descr="http://cms.binus.edu/datapage/image/binus-square-v2/facilities/gym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4282" y="4143380"/>
              <a:ext cx="3429024" cy="1143008"/>
            </a:xfrm>
            <a:prstGeom prst="rect">
              <a:avLst/>
            </a:prstGeom>
            <a:noFill/>
            <a:ln>
              <a:solidFill>
                <a:srgbClr val="66FF33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214282" y="4917056"/>
              <a:ext cx="342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Gym &amp; Sports Area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4282" y="2928934"/>
            <a:ext cx="3429024" cy="1143008"/>
            <a:chOff x="214282" y="2928934"/>
            <a:chExt cx="3429024" cy="1143008"/>
          </a:xfrm>
        </p:grpSpPr>
        <p:pic>
          <p:nvPicPr>
            <p:cNvPr id="52234" name="Picture 10" descr="http://cms.binus.edu/datapage/image/binus-square-v2/facilities/games-room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282" y="2928934"/>
              <a:ext cx="3429024" cy="1143008"/>
            </a:xfrm>
            <a:prstGeom prst="rect">
              <a:avLst/>
            </a:prstGeom>
            <a:noFill/>
            <a:ln>
              <a:solidFill>
                <a:srgbClr val="66FF33"/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214282" y="3702610"/>
              <a:ext cx="342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Games Area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00670" y="1714487"/>
            <a:ext cx="3429028" cy="1143009"/>
            <a:chOff x="5500670" y="1714487"/>
            <a:chExt cx="3429028" cy="1143009"/>
          </a:xfrm>
        </p:grpSpPr>
        <p:pic>
          <p:nvPicPr>
            <p:cNvPr id="52236" name="Picture 12" descr="http://cms.binus.edu/datapage/image/binus-square-v2/facilities/minimart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00672" y="1714487"/>
              <a:ext cx="3429026" cy="1143009"/>
            </a:xfrm>
            <a:prstGeom prst="rect">
              <a:avLst/>
            </a:prstGeom>
            <a:noFill/>
            <a:ln>
              <a:solidFill>
                <a:srgbClr val="66FF33"/>
              </a:solidFill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5500670" y="1714488"/>
              <a:ext cx="342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24-hours minimart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500672" y="2928933"/>
            <a:ext cx="3429026" cy="1143009"/>
            <a:chOff x="5500672" y="2928933"/>
            <a:chExt cx="3429026" cy="1143009"/>
          </a:xfrm>
        </p:grpSpPr>
        <p:pic>
          <p:nvPicPr>
            <p:cNvPr id="52238" name="Picture 14" descr="http://cms.binus.edu/datapage/image/binus-square-v2/facilities/shuttle-service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500672" y="2928933"/>
              <a:ext cx="3429026" cy="1143009"/>
            </a:xfrm>
            <a:prstGeom prst="rect">
              <a:avLst/>
            </a:prstGeom>
            <a:noFill/>
            <a:ln>
              <a:solidFill>
                <a:srgbClr val="66FF33"/>
              </a:solidFill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5500674" y="2928934"/>
              <a:ext cx="342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Shuttle services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500670" y="4143379"/>
            <a:ext cx="3429028" cy="1143009"/>
            <a:chOff x="5500670" y="4143379"/>
            <a:chExt cx="3429028" cy="1143009"/>
          </a:xfrm>
        </p:grpSpPr>
        <p:pic>
          <p:nvPicPr>
            <p:cNvPr id="52240" name="Picture 16" descr="http://cms.binus.edu/datapage/image/binus-square-v2/facilities/cctv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500670" y="4143379"/>
              <a:ext cx="3429028" cy="1143009"/>
            </a:xfrm>
            <a:prstGeom prst="rect">
              <a:avLst/>
            </a:prstGeom>
            <a:noFill/>
            <a:ln>
              <a:solidFill>
                <a:srgbClr val="66FF33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5500674" y="4143380"/>
              <a:ext cx="342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Security &amp; CCTV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500066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BSQ Boarders Activities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66881"/>
            <a:ext cx="8229600" cy="233362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 wide range of fantastic events to make memorable living experience</a:t>
            </a:r>
          </a:p>
          <a:p>
            <a:r>
              <a:rPr lang="en-US" sz="2600" dirty="0" smtClean="0"/>
              <a:t>Events are organized by and for the boarders</a:t>
            </a:r>
          </a:p>
          <a:p>
            <a:r>
              <a:rPr lang="en-US" sz="2600" dirty="0" smtClean="0"/>
              <a:t>Sports, recreational and mentoring activities to enhance leadership, entrepreneurship and employability skills.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International Office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2" descr="http://cms.binus.edu/datapage/image/binus-square-v2/activity-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94" y="4095773"/>
            <a:ext cx="8953500" cy="2619375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231775" y="2500313"/>
            <a:ext cx="9459913" cy="1249362"/>
            <a:chOff x="0" y="0"/>
            <a:chExt cx="1060" cy="140"/>
          </a:xfrm>
        </p:grpSpPr>
        <p:pic>
          <p:nvPicPr>
            <p:cNvPr id="2053" name="Picture 5" descr="bridging_campus_sign tampak depan_HR (Large)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9" y="6"/>
              <a:ext cx="183" cy="123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0"/>
              <a:headEnd/>
              <a:tailEnd/>
            </a:ln>
          </p:spPr>
        </p:pic>
        <p:pic>
          <p:nvPicPr>
            <p:cNvPr id="2054" name="Picture 6" descr="DSC_0203 (Large)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8" y="2"/>
              <a:ext cx="189" cy="127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0"/>
              <a:headEnd/>
              <a:tailEnd/>
            </a:ln>
          </p:spPr>
        </p:pic>
        <p:pic>
          <p:nvPicPr>
            <p:cNvPr id="2055" name="Picture 7" descr="Untitled-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7" y="15"/>
              <a:ext cx="214" cy="11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0"/>
              <a:headEnd/>
              <a:tailEnd/>
            </a:ln>
          </p:spPr>
        </p:pic>
        <p:pic>
          <p:nvPicPr>
            <p:cNvPr id="2056" name="Picture 8" descr="Kampus kijang 2 copy (Large) (Large)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6" y="2"/>
              <a:ext cx="170" cy="129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0"/>
              <a:headEnd/>
              <a:tailEnd/>
            </a:ln>
          </p:spPr>
        </p:pic>
        <p:pic>
          <p:nvPicPr>
            <p:cNvPr id="2057" name="Picture 9" descr="Gedung JWC med (large) (Large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5" y="7"/>
              <a:ext cx="152" cy="121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0"/>
              <a:headEnd/>
              <a:tailEnd/>
            </a:ln>
          </p:spPr>
        </p:pic>
        <p:pic>
          <p:nvPicPr>
            <p:cNvPr id="2058" name="Picture 10" descr="Gedung Syahdan 2 copy (Large) (Large)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" y="15"/>
              <a:ext cx="200" cy="11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0"/>
              <a:headEnd/>
              <a:tailEnd/>
            </a:ln>
          </p:spPr>
        </p:pic>
        <p:sp>
          <p:nvSpPr>
            <p:cNvPr id="2059" name="Rectangle 11"/>
            <p:cNvSpPr>
              <a:spLocks/>
            </p:cNvSpPr>
            <p:nvPr/>
          </p:nvSpPr>
          <p:spPr bwMode="auto">
            <a:xfrm>
              <a:off x="0" y="0"/>
              <a:ext cx="1052" cy="17"/>
            </a:xfrm>
            <a:prstGeom prst="rect">
              <a:avLst/>
            </a:prstGeom>
            <a:solidFill>
              <a:srgbClr val="B3B3B3"/>
            </a:solidFill>
            <a:ln w="12700">
              <a:noFill/>
              <a:miter lim="0"/>
              <a:headEnd/>
              <a:tailEnd/>
            </a:ln>
          </p:spPr>
          <p:txBody>
            <a:bodyPr lIns="38100" tIns="38100" rIns="38100" bIns="38100"/>
            <a:lstStyle/>
            <a:p>
              <a:endParaRPr lang="en-US"/>
            </a:p>
          </p:txBody>
        </p:sp>
        <p:sp>
          <p:nvSpPr>
            <p:cNvPr id="2060" name="Rectangle 12"/>
            <p:cNvSpPr>
              <a:spLocks/>
            </p:cNvSpPr>
            <p:nvPr/>
          </p:nvSpPr>
          <p:spPr bwMode="auto">
            <a:xfrm>
              <a:off x="0" y="123"/>
              <a:ext cx="1060" cy="17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0"/>
              <a:headEnd/>
              <a:tailEnd/>
            </a:ln>
          </p:spPr>
          <p:txBody>
            <a:bodyPr lIns="38100" tIns="38100" rIns="38100" bIns="38100"/>
            <a:lstStyle/>
            <a:p>
              <a:endParaRPr lang="en-US"/>
            </a:p>
          </p:txBody>
        </p:sp>
      </p:grpSp>
      <p:sp>
        <p:nvSpPr>
          <p:cNvPr id="2052" name="Rectangle 13"/>
          <p:cNvSpPr>
            <a:spLocks/>
          </p:cNvSpPr>
          <p:nvPr/>
        </p:nvSpPr>
        <p:spPr bwMode="auto">
          <a:xfrm>
            <a:off x="142844" y="4214818"/>
            <a:ext cx="8769350" cy="20854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26788" tIns="26788" rIns="26788" bIns="26788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33C73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A Brief of</a:t>
            </a:r>
          </a:p>
          <a:p>
            <a:pPr algn="ctr"/>
            <a:r>
              <a:rPr lang="en-US" sz="4400" b="1" dirty="0" smtClean="0">
                <a:solidFill>
                  <a:srgbClr val="133C73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BINA NUSANTARA </a:t>
            </a:r>
          </a:p>
          <a:p>
            <a:pPr algn="ctr"/>
            <a:r>
              <a:rPr lang="en-US" sz="4400" b="1" dirty="0" smtClean="0">
                <a:solidFill>
                  <a:srgbClr val="133C73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and BINUS UNIVERSITY</a:t>
            </a:r>
            <a:endParaRPr lang="en-US" sz="4400" b="1" dirty="0">
              <a:solidFill>
                <a:srgbClr val="133C73"/>
              </a:solidFill>
              <a:latin typeface="Calibri" pitchFamily="34" charset="0"/>
              <a:ea typeface="Helvetica" charset="0"/>
              <a:cs typeface="Calibri" pitchFamily="34" charset="0"/>
              <a:sym typeface="Helvetica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Office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 descr="D:\Work\International Office\Programs\Photo Documentation\IN 2012 - Orientation 03 (small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75345">
            <a:off x="6287120" y="502151"/>
            <a:ext cx="2841938" cy="2133543"/>
          </a:xfrm>
          <a:prstGeom prst="rect">
            <a:avLst/>
          </a:prstGeom>
          <a:noFill/>
        </p:spPr>
      </p:pic>
      <p:pic>
        <p:nvPicPr>
          <p:cNvPr id="56333" name="Picture 13" descr="D:\Work\International Office\Programs\Photo Documentation\OUT 2012 - PSU 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32" y="4823046"/>
            <a:ext cx="2442250" cy="1831687"/>
          </a:xfrm>
          <a:prstGeom prst="rect">
            <a:avLst/>
          </a:prstGeom>
          <a:noFill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International Office</a:t>
            </a:r>
            <a:endParaRPr lang="en-US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83524">
            <a:off x="-277320" y="2666686"/>
            <a:ext cx="3633406" cy="188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 descr="D:\Work\International Office\Programs\Photo Documentation\IN 2010 - Orientation 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59450">
            <a:off x="62528" y="437448"/>
            <a:ext cx="2764294" cy="2073528"/>
          </a:xfrm>
          <a:prstGeom prst="rect">
            <a:avLst/>
          </a:prstGeom>
          <a:noFill/>
        </p:spPr>
      </p:pic>
      <p:pic>
        <p:nvPicPr>
          <p:cNvPr id="56325" name="Picture 5" descr="D:\Work\International Office\Programs\Photo Documentation\IN 2011 - Mahidol - Jan&amp;Lin 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55052"/>
            <a:ext cx="1591531" cy="2102378"/>
          </a:xfrm>
          <a:prstGeom prst="rect">
            <a:avLst/>
          </a:prstGeom>
          <a:noFill/>
        </p:spPr>
      </p:pic>
      <p:pic>
        <p:nvPicPr>
          <p:cNvPr id="56326" name="Picture 6" descr="D:\Work\International Office\Programs\Photo Documentation\IN 2011 - PSU 01 (small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8039" y="183614"/>
            <a:ext cx="1688002" cy="2102378"/>
          </a:xfrm>
          <a:prstGeom prst="rect">
            <a:avLst/>
          </a:prstGeom>
          <a:noFill/>
        </p:spPr>
      </p:pic>
      <p:pic>
        <p:nvPicPr>
          <p:cNvPr id="56329" name="Picture 9" descr="D:\Work\International Office\Programs\Photo Documentation\OUT 2010 - Mahidol 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79778">
            <a:off x="7007848" y="2676542"/>
            <a:ext cx="2719139" cy="2039354"/>
          </a:xfrm>
          <a:prstGeom prst="rect">
            <a:avLst/>
          </a:prstGeom>
          <a:noFill/>
        </p:spPr>
      </p:pic>
      <p:pic>
        <p:nvPicPr>
          <p:cNvPr id="56330" name="Picture 10" descr="D:\Work\International Office\Programs\Photo Documentation\Photos Intl Activities\Outgoing - Student Exchange\MIT Program\Universiti Teknologi MARA, Malaysia\Odd 2010\Genting 27-28 August 2010 (7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5035" y="2647669"/>
            <a:ext cx="2542012" cy="1906509"/>
          </a:xfrm>
          <a:prstGeom prst="rect">
            <a:avLst/>
          </a:prstGeom>
          <a:noFill/>
        </p:spPr>
      </p:pic>
      <p:pic>
        <p:nvPicPr>
          <p:cNvPr id="56332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02504">
            <a:off x="145546" y="4885472"/>
            <a:ext cx="1497859" cy="175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34" name="Picture 14" descr="D:\Work\International Office\Programs\Photo Documentation\OUT 2012 - USM 0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15074" y="4584585"/>
            <a:ext cx="1302325" cy="1701935"/>
          </a:xfrm>
          <a:prstGeom prst="rect">
            <a:avLst/>
          </a:prstGeom>
          <a:noFill/>
        </p:spPr>
      </p:pic>
      <p:pic>
        <p:nvPicPr>
          <p:cNvPr id="56335" name="Picture 15" descr="D:\Work\International Office\Programs\Photo Documentation\OUT 2012 - UiTM &amp; UM 0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13564">
            <a:off x="7540667" y="4884805"/>
            <a:ext cx="1438313" cy="1802121"/>
          </a:xfrm>
          <a:prstGeom prst="rect">
            <a:avLst/>
          </a:prstGeom>
          <a:noFill/>
        </p:spPr>
      </p:pic>
      <p:pic>
        <p:nvPicPr>
          <p:cNvPr id="56322" name="Picture 2" descr="D:\Work\International Office\Programs\Photo Documentation\OUT 2010 - PSU - Monico (rev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86446" y="2571744"/>
            <a:ext cx="1532015" cy="1961627"/>
          </a:xfrm>
          <a:prstGeom prst="rect">
            <a:avLst/>
          </a:prstGeom>
          <a:noFill/>
        </p:spPr>
      </p:pic>
      <p:pic>
        <p:nvPicPr>
          <p:cNvPr id="56331" name="Picture 11" descr="D:\Work\International Office\Programs\Photo Documentation\OUT 2011 - Mahidol 0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43042" y="4554178"/>
            <a:ext cx="2309789" cy="173234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International Office</a:t>
            </a:r>
            <a:endParaRPr lang="en-US" dirty="0"/>
          </a:p>
        </p:txBody>
      </p:sp>
      <p:pic>
        <p:nvPicPr>
          <p:cNvPr id="18" name="Picture 2" descr="D:\Work\International Office\Programs\Student Exchange\2012-2013\MIT Mobility 2012\iAward\2013-03-20 iAward Ceremony, Hanoi, Vietnam\Photos\web banner MIT iAw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135366"/>
            <a:ext cx="6572296" cy="2220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414366" y="1176318"/>
            <a:ext cx="8229600" cy="2395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International Office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BINUS University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Jl. KH. Syahdan No. 9,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Palmerah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West Jakarta 11480, Indonesia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(+62-21) 534 5830 #2172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E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io@binus.edu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W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www.binus.ac.id/io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28926" y="3395666"/>
            <a:ext cx="1928826" cy="533400"/>
            <a:chOff x="2357422" y="5181614"/>
            <a:chExt cx="1928826" cy="533400"/>
          </a:xfrm>
        </p:grpSpPr>
        <p:pic>
          <p:nvPicPr>
            <p:cNvPr id="9" name="Picture 8" descr="facebook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7422" y="5253051"/>
              <a:ext cx="319088" cy="319088"/>
            </a:xfrm>
            <a:prstGeom prst="rect">
              <a:avLst/>
            </a:prstGeom>
            <a:effectLst>
              <a:glow rad="101600">
                <a:srgbClr val="FFFF00">
                  <a:alpha val="60000"/>
                </a:srgbClr>
              </a:glow>
            </a:effectLst>
          </p:spPr>
        </p:pic>
        <p:sp>
          <p:nvSpPr>
            <p:cNvPr id="10" name="Rectangle 10"/>
            <p:cNvSpPr txBox="1">
              <a:spLocks noChangeArrowheads="1"/>
            </p:cNvSpPr>
            <p:nvPr/>
          </p:nvSpPr>
          <p:spPr bwMode="auto">
            <a:xfrm>
              <a:off x="2743226" y="5181614"/>
              <a:ext cx="154302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strike="noStrike" kern="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j-lt"/>
                  <a:cs typeface="Calibri" pitchFamily="34" charset="0"/>
                </a:rPr>
                <a:t>binus.io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14876" y="3395666"/>
            <a:ext cx="2033599" cy="533400"/>
            <a:chOff x="5253045" y="5181614"/>
            <a:chExt cx="2033599" cy="533400"/>
          </a:xfrm>
        </p:grpSpPr>
        <p:sp>
          <p:nvSpPr>
            <p:cNvPr id="12" name="Rectangle 10"/>
            <p:cNvSpPr txBox="1">
              <a:spLocks noChangeArrowheads="1"/>
            </p:cNvSpPr>
            <p:nvPr/>
          </p:nvSpPr>
          <p:spPr bwMode="auto">
            <a:xfrm>
              <a:off x="5562624" y="5181614"/>
              <a:ext cx="172402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strike="noStrike" kern="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j-lt"/>
                  <a:cs typeface="Calibri" pitchFamily="34" charset="0"/>
                </a:rPr>
                <a:t>@</a:t>
              </a:r>
              <a:r>
                <a:rPr kumimoji="0" lang="en-US" b="1" i="0" strike="noStrike" kern="0" cap="none" spc="0" normalizeH="0" baseline="0" noProof="0" dirty="0" err="1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j-lt"/>
                  <a:cs typeface="Calibri" pitchFamily="34" charset="0"/>
                </a:rPr>
                <a:t>binus_io</a:t>
              </a:r>
              <a:endParaRPr kumimoji="0" lang="en-US" b="1" i="0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cs typeface="Calibri" pitchFamily="34" charset="0"/>
              </a:endParaRPr>
            </a:p>
          </p:txBody>
        </p:sp>
        <p:pic>
          <p:nvPicPr>
            <p:cNvPr id="13" name="Picture 2" descr="http://t3.gstatic.com/images?q=tbn:ANd9GcRFBIeA0T3IJgoGxWuMyfa4_lQbVtkx6zwcjr_8r4hjDr0jKkc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3045" y="5253053"/>
              <a:ext cx="319087" cy="319087"/>
            </a:xfrm>
            <a:prstGeom prst="rect">
              <a:avLst/>
            </a:prstGeom>
            <a:noFill/>
            <a:effectLst>
              <a:glow rad="101600">
                <a:srgbClr val="FFFF00">
                  <a:alpha val="60000"/>
                </a:srgbClr>
              </a:glo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28756" y="5316561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5400" dirty="0" smtClean="0">
                <a:solidFill>
                  <a:schemeClr val="bg1"/>
                </a:solidFill>
              </a:rPr>
              <a:t>Thank You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roppedImage-sm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4975" y="1951038"/>
            <a:ext cx="4214813" cy="47117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>
            <a:outerShdw dist="127000" dir="5400000" algn="ctr" rotWithShape="0">
              <a:srgbClr val="000000">
                <a:alpha val="50000"/>
              </a:srgbClr>
            </a:outerShdw>
          </a:effec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46713" y="5197475"/>
            <a:ext cx="2965450" cy="892175"/>
            <a:chOff x="0" y="0"/>
            <a:chExt cx="332" cy="100"/>
          </a:xfrm>
        </p:grpSpPr>
        <p:pic>
          <p:nvPicPr>
            <p:cNvPr id="9220" name="Picture 4" descr="droppedImage.tif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0" cy="100"/>
            </a:xfrm>
            <a:prstGeom prst="rect">
              <a:avLst/>
            </a:prstGeom>
            <a:noFill/>
            <a:ln w="63500" cap="flat" cmpd="sng">
              <a:solidFill>
                <a:srgbClr val="FFFFFF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dist="38100" dir="5400000" algn="ctr" rotWithShape="0">
                <a:srgbClr val="000000">
                  <a:alpha val="74998"/>
                </a:srgbClr>
              </a:outerShdw>
            </a:effectLst>
          </p:spPr>
        </p:pic>
        <p:pic>
          <p:nvPicPr>
            <p:cNvPr id="9221" name="Picture 5" descr="droppedImage.tif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" y="0"/>
              <a:ext cx="100" cy="100"/>
            </a:xfrm>
            <a:prstGeom prst="rect">
              <a:avLst/>
            </a:prstGeom>
            <a:noFill/>
            <a:ln w="63500" cap="flat" cmpd="sng">
              <a:solidFill>
                <a:srgbClr val="FFFFFF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dist="38100" dir="5400000" algn="ctr" rotWithShape="0">
                <a:srgbClr val="000000">
                  <a:alpha val="74998"/>
                </a:srgbClr>
              </a:outerShdw>
            </a:effectLst>
          </p:spPr>
        </p:pic>
        <p:pic>
          <p:nvPicPr>
            <p:cNvPr id="9222" name="Picture 6" descr="droppedImage.tif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" y="0"/>
              <a:ext cx="100" cy="100"/>
            </a:xfrm>
            <a:prstGeom prst="rect">
              <a:avLst/>
            </a:prstGeom>
            <a:noFill/>
            <a:ln w="63500" cap="flat" cmpd="sng">
              <a:solidFill>
                <a:srgbClr val="FFFFFF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dist="38100" dir="5400000" algn="ctr" rotWithShape="0">
                <a:srgbClr val="000000">
                  <a:alpha val="74998"/>
                </a:srgbClr>
              </a:outerShdw>
            </a:effectLst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322888" y="6197600"/>
            <a:ext cx="2124075" cy="374650"/>
            <a:chOff x="0" y="0"/>
            <a:chExt cx="238" cy="42"/>
          </a:xfrm>
        </p:grpSpPr>
        <p:sp>
          <p:nvSpPr>
            <p:cNvPr id="9224" name="AutoShape 8"/>
            <p:cNvSpPr>
              <a:spLocks/>
            </p:cNvSpPr>
            <p:nvPr/>
          </p:nvSpPr>
          <p:spPr bwMode="auto">
            <a:xfrm>
              <a:off x="0" y="10"/>
              <a:ext cx="23" cy="23"/>
            </a:xfrm>
            <a:custGeom>
              <a:avLst/>
              <a:gdLst/>
              <a:ahLst/>
              <a:cxnLst/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adFill rotWithShape="0">
              <a:gsLst>
                <a:gs pos="0">
                  <a:srgbClr val="FFFF00"/>
                </a:gs>
                <a:gs pos="70465">
                  <a:srgbClr val="FF8000"/>
                </a:gs>
                <a:gs pos="100000">
                  <a:srgbClr val="FF8000"/>
                </a:gs>
              </a:gsLst>
              <a:path path="rect">
                <a:fillToRect l="65038" t="37183" r="34962" b="62817"/>
              </a:path>
            </a:gradFill>
            <a:ln w="254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38100" dir="5400000" algn="ctr" rotWithShape="0">
                <a:srgbClr val="000000"/>
              </a:outerShdw>
            </a:effectLst>
          </p:spPr>
          <p:txBody>
            <a:bodyPr lIns="38100" tIns="38100" rIns="38100" bIns="38100"/>
            <a:lstStyle/>
            <a:p>
              <a:endParaRPr lang="en-US"/>
            </a:p>
          </p:txBody>
        </p:sp>
        <p:sp>
          <p:nvSpPr>
            <p:cNvPr id="9225" name="AutoShape 9"/>
            <p:cNvSpPr>
              <a:spLocks/>
            </p:cNvSpPr>
            <p:nvPr/>
          </p:nvSpPr>
          <p:spPr bwMode="auto">
            <a:xfrm>
              <a:off x="30" y="0"/>
              <a:ext cx="63" cy="42"/>
            </a:xfrm>
            <a:custGeom>
              <a:avLst/>
              <a:gdLst/>
              <a:ahLst/>
              <a:cxnLst/>
              <a:rect l="0" t="0" r="r" b="b"/>
              <a:pathLst>
                <a:path w="17774" h="21600">
                  <a:moveTo>
                    <a:pt x="2045" y="0"/>
                  </a:moveTo>
                  <a:cubicBezTo>
                    <a:pt x="914" y="0"/>
                    <a:pt x="0" y="1666"/>
                    <a:pt x="0" y="3728"/>
                  </a:cubicBezTo>
                  <a:lnTo>
                    <a:pt x="0" y="7826"/>
                  </a:lnTo>
                  <a:lnTo>
                    <a:pt x="-3826" y="10237"/>
                  </a:lnTo>
                  <a:lnTo>
                    <a:pt x="0" y="12632"/>
                  </a:lnTo>
                  <a:lnTo>
                    <a:pt x="0" y="17871"/>
                  </a:lnTo>
                  <a:cubicBezTo>
                    <a:pt x="0" y="19933"/>
                    <a:pt x="914" y="21600"/>
                    <a:pt x="2045" y="21600"/>
                  </a:cubicBezTo>
                  <a:lnTo>
                    <a:pt x="15728" y="21600"/>
                  </a:lnTo>
                  <a:cubicBezTo>
                    <a:pt x="16859" y="21600"/>
                    <a:pt x="17774" y="19933"/>
                    <a:pt x="17774" y="17871"/>
                  </a:cubicBezTo>
                  <a:lnTo>
                    <a:pt x="17774" y="3728"/>
                  </a:lnTo>
                  <a:cubicBezTo>
                    <a:pt x="17773" y="1666"/>
                    <a:pt x="16859" y="0"/>
                    <a:pt x="15728" y="0"/>
                  </a:cubicBezTo>
                  <a:lnTo>
                    <a:pt x="2045" y="0"/>
                  </a:lnTo>
                  <a:close/>
                </a:path>
              </a:pathLst>
            </a:custGeom>
            <a:gradFill rotWithShape="0">
              <a:gsLst>
                <a:gs pos="0">
                  <a:srgbClr val="4C4C4C"/>
                </a:gs>
                <a:gs pos="100000">
                  <a:srgbClr val="000000"/>
                </a:gs>
              </a:gsLst>
              <a:lin ang="5400000"/>
            </a:gradFill>
            <a:ln w="127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635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38100" tIns="38100" rIns="38100" bIns="38100" anchor="ctr"/>
            <a:lstStyle/>
            <a:p>
              <a:pPr defTabSz="579438">
                <a:buClr>
                  <a:srgbClr val="000000"/>
                </a:buClr>
              </a:pPr>
              <a:r>
                <a:rPr lang="en-US" sz="13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1981 </a:t>
              </a:r>
              <a:endParaRPr lang="en-US"/>
            </a:p>
          </p:txBody>
        </p:sp>
        <p:sp>
          <p:nvSpPr>
            <p:cNvPr id="9226" name="AutoShape 10"/>
            <p:cNvSpPr>
              <a:spLocks/>
            </p:cNvSpPr>
            <p:nvPr/>
          </p:nvSpPr>
          <p:spPr bwMode="auto">
            <a:xfrm>
              <a:off x="96" y="0"/>
              <a:ext cx="142" cy="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7866"/>
                  </a:moveTo>
                  <a:lnTo>
                    <a:pt x="0" y="3733"/>
                  </a:lnTo>
                  <a:cubicBezTo>
                    <a:pt x="0" y="1671"/>
                    <a:pt x="494" y="0"/>
                    <a:pt x="1104" y="0"/>
                  </a:cubicBezTo>
                  <a:lnTo>
                    <a:pt x="20495" y="0"/>
                  </a:lnTo>
                  <a:cubicBezTo>
                    <a:pt x="21105" y="0"/>
                    <a:pt x="21600" y="1671"/>
                    <a:pt x="21600" y="3733"/>
                  </a:cubicBezTo>
                  <a:lnTo>
                    <a:pt x="21600" y="17866"/>
                  </a:lnTo>
                  <a:cubicBezTo>
                    <a:pt x="21600" y="19928"/>
                    <a:pt x="21105" y="21600"/>
                    <a:pt x="20495" y="21600"/>
                  </a:cubicBezTo>
                  <a:lnTo>
                    <a:pt x="1104" y="21600"/>
                  </a:lnTo>
                  <a:cubicBezTo>
                    <a:pt x="494" y="21600"/>
                    <a:pt x="0" y="19928"/>
                    <a:pt x="0" y="1786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/>
            </a:gradFill>
            <a:ln w="127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635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38100" tIns="38100" rIns="38100" bIns="38100" anchor="ctr"/>
            <a:lstStyle/>
            <a:p>
              <a:pPr defTabSz="579438">
                <a:buClr>
                  <a:srgbClr val="000000"/>
                </a:buClr>
              </a:pPr>
              <a:r>
                <a: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Akademik Teknik Komputer</a:t>
              </a:r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495425" y="4987925"/>
            <a:ext cx="3175000" cy="1114425"/>
            <a:chOff x="0" y="0"/>
            <a:chExt cx="356" cy="125"/>
          </a:xfrm>
        </p:grpSpPr>
        <p:sp>
          <p:nvSpPr>
            <p:cNvPr id="9230" name="AutoShape 14"/>
            <p:cNvSpPr>
              <a:spLocks/>
            </p:cNvSpPr>
            <p:nvPr/>
          </p:nvSpPr>
          <p:spPr bwMode="auto">
            <a:xfrm>
              <a:off x="332" y="50"/>
              <a:ext cx="24" cy="24"/>
            </a:xfrm>
            <a:custGeom>
              <a:avLst/>
              <a:gdLst/>
              <a:ahLst/>
              <a:cxnLst/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adFill rotWithShape="0">
              <a:gsLst>
                <a:gs pos="0">
                  <a:srgbClr val="FFFF00"/>
                </a:gs>
                <a:gs pos="70465">
                  <a:srgbClr val="FF8000"/>
                </a:gs>
                <a:gs pos="100000">
                  <a:srgbClr val="FF8000"/>
                </a:gs>
              </a:gsLst>
              <a:path path="rect">
                <a:fillToRect l="65038" t="37183" r="34962" b="62817"/>
              </a:path>
            </a:gradFill>
            <a:ln w="254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38100" dir="5400000" algn="ctr" rotWithShape="0">
                <a:srgbClr val="000000"/>
              </a:outerShdw>
            </a:effectLst>
          </p:spPr>
          <p:txBody>
            <a:bodyPr lIns="38100" tIns="38100" rIns="38100" bIns="38100"/>
            <a:lstStyle/>
            <a:p>
              <a:endParaRPr lang="en-US"/>
            </a:p>
          </p:txBody>
        </p:sp>
        <p:sp>
          <p:nvSpPr>
            <p:cNvPr id="9231" name="AutoShape 15"/>
            <p:cNvSpPr>
              <a:spLocks/>
            </p:cNvSpPr>
            <p:nvPr/>
          </p:nvSpPr>
          <p:spPr bwMode="auto">
            <a:xfrm>
              <a:off x="262" y="40"/>
              <a:ext cx="64" cy="43"/>
            </a:xfrm>
            <a:custGeom>
              <a:avLst/>
              <a:gdLst/>
              <a:ahLst/>
              <a:cxnLst/>
              <a:rect l="0" t="0" r="r" b="b"/>
              <a:pathLst>
                <a:path w="17752" h="21600">
                  <a:moveTo>
                    <a:pt x="2042" y="0"/>
                  </a:moveTo>
                  <a:cubicBezTo>
                    <a:pt x="913" y="0"/>
                    <a:pt x="0" y="1666"/>
                    <a:pt x="0" y="3728"/>
                  </a:cubicBezTo>
                  <a:lnTo>
                    <a:pt x="0" y="17871"/>
                  </a:lnTo>
                  <a:cubicBezTo>
                    <a:pt x="0" y="19933"/>
                    <a:pt x="913" y="21600"/>
                    <a:pt x="2042" y="21600"/>
                  </a:cubicBezTo>
                  <a:lnTo>
                    <a:pt x="15709" y="21600"/>
                  </a:lnTo>
                  <a:cubicBezTo>
                    <a:pt x="16838" y="21600"/>
                    <a:pt x="17751" y="19933"/>
                    <a:pt x="17751" y="17871"/>
                  </a:cubicBezTo>
                  <a:lnTo>
                    <a:pt x="17751" y="12953"/>
                  </a:lnTo>
                  <a:lnTo>
                    <a:pt x="21600" y="10542"/>
                  </a:lnTo>
                  <a:lnTo>
                    <a:pt x="17751" y="8148"/>
                  </a:lnTo>
                  <a:lnTo>
                    <a:pt x="17751" y="3728"/>
                  </a:lnTo>
                  <a:cubicBezTo>
                    <a:pt x="17751" y="1666"/>
                    <a:pt x="16838" y="0"/>
                    <a:pt x="15709" y="0"/>
                  </a:cubicBezTo>
                  <a:lnTo>
                    <a:pt x="2042" y="0"/>
                  </a:lnTo>
                  <a:close/>
                </a:path>
              </a:pathLst>
            </a:custGeom>
            <a:gradFill rotWithShape="0">
              <a:gsLst>
                <a:gs pos="0">
                  <a:srgbClr val="4C4C4C"/>
                </a:gs>
                <a:gs pos="100000">
                  <a:srgbClr val="000000"/>
                </a:gs>
              </a:gsLst>
              <a:lin ang="5400000"/>
            </a:gradFill>
            <a:ln w="127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635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38100" tIns="38100" rIns="38100" bIns="38100" anchor="ctr"/>
            <a:lstStyle/>
            <a:p>
              <a:pPr defTabSz="579438">
                <a:buClr>
                  <a:srgbClr val="000000"/>
                </a:buClr>
              </a:pPr>
              <a:r>
                <a:rPr lang="en-US" sz="13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1987 </a:t>
              </a:r>
              <a:endParaRPr lang="en-US"/>
            </a:p>
          </p:txBody>
        </p:sp>
        <p:sp>
          <p:nvSpPr>
            <p:cNvPr id="9232" name="AutoShape 16"/>
            <p:cNvSpPr>
              <a:spLocks/>
            </p:cNvSpPr>
            <p:nvPr/>
          </p:nvSpPr>
          <p:spPr bwMode="auto">
            <a:xfrm>
              <a:off x="117" y="40"/>
              <a:ext cx="143" cy="4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7866"/>
                  </a:moveTo>
                  <a:lnTo>
                    <a:pt x="0" y="3733"/>
                  </a:lnTo>
                  <a:cubicBezTo>
                    <a:pt x="0" y="1671"/>
                    <a:pt x="494" y="0"/>
                    <a:pt x="1104" y="0"/>
                  </a:cubicBezTo>
                  <a:lnTo>
                    <a:pt x="20495" y="0"/>
                  </a:lnTo>
                  <a:cubicBezTo>
                    <a:pt x="21105" y="0"/>
                    <a:pt x="21600" y="1671"/>
                    <a:pt x="21600" y="3733"/>
                  </a:cubicBezTo>
                  <a:lnTo>
                    <a:pt x="21600" y="17866"/>
                  </a:lnTo>
                  <a:cubicBezTo>
                    <a:pt x="21600" y="19928"/>
                    <a:pt x="21105" y="21600"/>
                    <a:pt x="20495" y="21600"/>
                  </a:cubicBezTo>
                  <a:lnTo>
                    <a:pt x="1104" y="21600"/>
                  </a:lnTo>
                  <a:cubicBezTo>
                    <a:pt x="494" y="21600"/>
                    <a:pt x="0" y="19928"/>
                    <a:pt x="0" y="1786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/>
            </a:gradFill>
            <a:ln w="127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635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38100" tIns="38100" rIns="38100" bIns="38100" anchor="ctr"/>
            <a:lstStyle/>
            <a:p>
              <a:pPr algn="r" defTabSz="579438">
                <a:buClr>
                  <a:srgbClr val="000000"/>
                </a:buClr>
              </a:pPr>
              <a:r>
                <a: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STMIK</a:t>
              </a:r>
            </a:p>
            <a:p>
              <a:pPr algn="r" defTabSz="579438">
                <a:buClr>
                  <a:srgbClr val="000000"/>
                </a:buClr>
              </a:pPr>
              <a:r>
                <a: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BINA NUSANTARA</a:t>
              </a:r>
              <a:endParaRPr lang="en-US"/>
            </a:p>
          </p:txBody>
        </p:sp>
        <p:pic>
          <p:nvPicPr>
            <p:cNvPr id="9233" name="Picture 17" descr="droppedImage.tif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0584349">
              <a:off x="12" y="12"/>
              <a:ext cx="101" cy="101"/>
            </a:xfrm>
            <a:prstGeom prst="rect">
              <a:avLst/>
            </a:prstGeom>
            <a:noFill/>
            <a:ln w="63500" cap="flat" cmpd="sng">
              <a:solidFill>
                <a:srgbClr val="FFFFFF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dist="38100" dir="5400000" algn="ctr" rotWithShape="0">
                <a:srgbClr val="000000">
                  <a:alpha val="74998"/>
                </a:srgbClr>
              </a:outerShdw>
            </a:effectLst>
          </p:spPr>
        </p:pic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631950" y="3748088"/>
            <a:ext cx="3208338" cy="1128712"/>
            <a:chOff x="0" y="0"/>
            <a:chExt cx="360" cy="127"/>
          </a:xfrm>
        </p:grpSpPr>
        <p:sp>
          <p:nvSpPr>
            <p:cNvPr id="9235" name="AutoShape 19"/>
            <p:cNvSpPr>
              <a:spLocks/>
            </p:cNvSpPr>
            <p:nvPr/>
          </p:nvSpPr>
          <p:spPr bwMode="auto">
            <a:xfrm>
              <a:off x="336" y="51"/>
              <a:ext cx="24" cy="24"/>
            </a:xfrm>
            <a:custGeom>
              <a:avLst/>
              <a:gdLst/>
              <a:ahLst/>
              <a:cxnLst/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adFill rotWithShape="0">
              <a:gsLst>
                <a:gs pos="0">
                  <a:srgbClr val="FFFF00"/>
                </a:gs>
                <a:gs pos="70465">
                  <a:srgbClr val="FF8000"/>
                </a:gs>
                <a:gs pos="100000">
                  <a:srgbClr val="FF8000"/>
                </a:gs>
              </a:gsLst>
              <a:path path="rect">
                <a:fillToRect l="65038" t="37183" r="34962" b="62817"/>
              </a:path>
            </a:gradFill>
            <a:ln w="254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38100" dir="5400000" algn="ctr" rotWithShape="0">
                <a:srgbClr val="000000"/>
              </a:outerShdw>
            </a:effectLst>
          </p:spPr>
          <p:txBody>
            <a:bodyPr lIns="38100" tIns="38100" rIns="38100" bIns="38100"/>
            <a:lstStyle/>
            <a:p>
              <a:endParaRPr lang="en-US"/>
            </a:p>
          </p:txBody>
        </p:sp>
        <p:sp>
          <p:nvSpPr>
            <p:cNvPr id="9236" name="AutoShape 20"/>
            <p:cNvSpPr>
              <a:spLocks/>
            </p:cNvSpPr>
            <p:nvPr/>
          </p:nvSpPr>
          <p:spPr bwMode="auto">
            <a:xfrm>
              <a:off x="262" y="41"/>
              <a:ext cx="64" cy="43"/>
            </a:xfrm>
            <a:custGeom>
              <a:avLst/>
              <a:gdLst/>
              <a:ahLst/>
              <a:cxnLst/>
              <a:rect l="0" t="0" r="r" b="b"/>
              <a:pathLst>
                <a:path w="17752" h="21600">
                  <a:moveTo>
                    <a:pt x="2042" y="0"/>
                  </a:moveTo>
                  <a:cubicBezTo>
                    <a:pt x="913" y="0"/>
                    <a:pt x="0" y="1666"/>
                    <a:pt x="0" y="3728"/>
                  </a:cubicBezTo>
                  <a:lnTo>
                    <a:pt x="0" y="17871"/>
                  </a:lnTo>
                  <a:cubicBezTo>
                    <a:pt x="0" y="19933"/>
                    <a:pt x="913" y="21600"/>
                    <a:pt x="2042" y="21600"/>
                  </a:cubicBezTo>
                  <a:lnTo>
                    <a:pt x="15709" y="21600"/>
                  </a:lnTo>
                  <a:cubicBezTo>
                    <a:pt x="16838" y="21600"/>
                    <a:pt x="17751" y="19933"/>
                    <a:pt x="17751" y="17871"/>
                  </a:cubicBezTo>
                  <a:lnTo>
                    <a:pt x="17751" y="12953"/>
                  </a:lnTo>
                  <a:lnTo>
                    <a:pt x="21600" y="10542"/>
                  </a:lnTo>
                  <a:lnTo>
                    <a:pt x="17751" y="8148"/>
                  </a:lnTo>
                  <a:lnTo>
                    <a:pt x="17751" y="3728"/>
                  </a:lnTo>
                  <a:cubicBezTo>
                    <a:pt x="17751" y="1666"/>
                    <a:pt x="16838" y="0"/>
                    <a:pt x="15709" y="0"/>
                  </a:cubicBezTo>
                  <a:lnTo>
                    <a:pt x="2042" y="0"/>
                  </a:lnTo>
                  <a:close/>
                </a:path>
              </a:pathLst>
            </a:custGeom>
            <a:gradFill rotWithShape="0">
              <a:gsLst>
                <a:gs pos="0">
                  <a:srgbClr val="4C4C4C"/>
                </a:gs>
                <a:gs pos="100000">
                  <a:srgbClr val="000000"/>
                </a:gs>
              </a:gsLst>
              <a:lin ang="5400000"/>
            </a:gradFill>
            <a:ln w="127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635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38100" tIns="38100" rIns="38100" bIns="38100" anchor="ctr"/>
            <a:lstStyle/>
            <a:p>
              <a:pPr defTabSz="579438">
                <a:buClr>
                  <a:srgbClr val="000000"/>
                </a:buClr>
              </a:pPr>
              <a:r>
                <a:rPr lang="en-US" sz="13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1996 </a:t>
              </a:r>
              <a:endParaRPr lang="en-US"/>
            </a:p>
          </p:txBody>
        </p:sp>
        <p:sp>
          <p:nvSpPr>
            <p:cNvPr id="9237" name="AutoShape 21"/>
            <p:cNvSpPr>
              <a:spLocks/>
            </p:cNvSpPr>
            <p:nvPr/>
          </p:nvSpPr>
          <p:spPr bwMode="auto">
            <a:xfrm>
              <a:off x="117" y="41"/>
              <a:ext cx="143" cy="4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7866"/>
                  </a:moveTo>
                  <a:lnTo>
                    <a:pt x="0" y="3733"/>
                  </a:lnTo>
                  <a:cubicBezTo>
                    <a:pt x="0" y="1671"/>
                    <a:pt x="494" y="0"/>
                    <a:pt x="1104" y="0"/>
                  </a:cubicBezTo>
                  <a:lnTo>
                    <a:pt x="20495" y="0"/>
                  </a:lnTo>
                  <a:cubicBezTo>
                    <a:pt x="21105" y="0"/>
                    <a:pt x="21600" y="1671"/>
                    <a:pt x="21600" y="3733"/>
                  </a:cubicBezTo>
                  <a:lnTo>
                    <a:pt x="21600" y="17866"/>
                  </a:lnTo>
                  <a:cubicBezTo>
                    <a:pt x="21600" y="19928"/>
                    <a:pt x="21105" y="21600"/>
                    <a:pt x="20495" y="21600"/>
                  </a:cubicBezTo>
                  <a:lnTo>
                    <a:pt x="1104" y="21600"/>
                  </a:lnTo>
                  <a:cubicBezTo>
                    <a:pt x="494" y="21600"/>
                    <a:pt x="0" y="19928"/>
                    <a:pt x="0" y="1786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/>
            </a:gradFill>
            <a:ln w="127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635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38100" tIns="38100" rIns="38100" bIns="38100" anchor="ctr"/>
            <a:lstStyle/>
            <a:p>
              <a:pPr algn="r" defTabSz="579438">
                <a:buClr>
                  <a:srgbClr val="000000"/>
                </a:buClr>
              </a:pPr>
              <a:r>
                <a: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UNIVERSITAS </a:t>
              </a:r>
            </a:p>
            <a:p>
              <a:pPr algn="r" defTabSz="579438">
                <a:buClr>
                  <a:srgbClr val="000000"/>
                </a:buClr>
              </a:pPr>
              <a:r>
                <a: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BINA NUSANTARA</a:t>
              </a:r>
              <a:endParaRPr lang="en-US"/>
            </a:p>
          </p:txBody>
        </p:sp>
        <p:pic>
          <p:nvPicPr>
            <p:cNvPr id="9238" name="Picture 22" descr="droppedImage.tif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0493904">
              <a:off x="13" y="13"/>
              <a:ext cx="101" cy="101"/>
            </a:xfrm>
            <a:prstGeom prst="rect">
              <a:avLst/>
            </a:prstGeom>
            <a:noFill/>
            <a:ln w="63500" cap="flat" cmpd="sng">
              <a:solidFill>
                <a:srgbClr val="FFFFFF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dist="38100" dir="5400000" algn="ctr" rotWithShape="0">
                <a:srgbClr val="000000">
                  <a:alpha val="74998"/>
                </a:srgbClr>
              </a:outerShdw>
            </a:effectLst>
          </p:spPr>
        </p:pic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776288" y="1731963"/>
            <a:ext cx="4965700" cy="2063750"/>
            <a:chOff x="0" y="0"/>
            <a:chExt cx="556" cy="231"/>
          </a:xfrm>
        </p:grpSpPr>
        <p:sp>
          <p:nvSpPr>
            <p:cNvPr id="9240" name="AutoShape 24"/>
            <p:cNvSpPr>
              <a:spLocks/>
            </p:cNvSpPr>
            <p:nvPr/>
          </p:nvSpPr>
          <p:spPr bwMode="auto">
            <a:xfrm>
              <a:off x="533" y="208"/>
              <a:ext cx="23" cy="23"/>
            </a:xfrm>
            <a:custGeom>
              <a:avLst/>
              <a:gdLst/>
              <a:ahLst/>
              <a:cxnLst/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adFill rotWithShape="0">
              <a:gsLst>
                <a:gs pos="0">
                  <a:srgbClr val="FFFF00"/>
                </a:gs>
                <a:gs pos="70465">
                  <a:srgbClr val="FF8000"/>
                </a:gs>
                <a:gs pos="100000">
                  <a:srgbClr val="FF8000"/>
                </a:gs>
              </a:gsLst>
              <a:path path="rect">
                <a:fillToRect l="65038" t="37183" r="34962" b="62817"/>
              </a:path>
            </a:gradFill>
            <a:ln w="254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38100" dir="5400000" algn="ctr" rotWithShape="0">
                <a:srgbClr val="000000"/>
              </a:outerShdw>
            </a:effectLst>
          </p:spPr>
          <p:txBody>
            <a:bodyPr lIns="38100" tIns="38100" rIns="38100" bIns="38100"/>
            <a:lstStyle/>
            <a:p>
              <a:endParaRPr lang="en-US"/>
            </a:p>
          </p:txBody>
        </p:sp>
        <p:sp>
          <p:nvSpPr>
            <p:cNvPr id="9241" name="AutoShape 25"/>
            <p:cNvSpPr>
              <a:spLocks/>
            </p:cNvSpPr>
            <p:nvPr/>
          </p:nvSpPr>
          <p:spPr bwMode="auto">
            <a:xfrm>
              <a:off x="474" y="164"/>
              <a:ext cx="63" cy="42"/>
            </a:xfrm>
            <a:custGeom>
              <a:avLst/>
              <a:gdLst/>
              <a:ahLst/>
              <a:cxnLst/>
              <a:rect l="0" t="0" r="r" b="b"/>
              <a:pathLst>
                <a:path w="19767" h="17077">
                  <a:moveTo>
                    <a:pt x="2274" y="0"/>
                  </a:moveTo>
                  <a:cubicBezTo>
                    <a:pt x="1016" y="0"/>
                    <a:pt x="0" y="1317"/>
                    <a:pt x="0" y="2947"/>
                  </a:cubicBezTo>
                  <a:lnTo>
                    <a:pt x="0" y="14128"/>
                  </a:lnTo>
                  <a:cubicBezTo>
                    <a:pt x="0" y="15759"/>
                    <a:pt x="1016" y="17076"/>
                    <a:pt x="2274" y="17076"/>
                  </a:cubicBezTo>
                  <a:lnTo>
                    <a:pt x="17070" y="17076"/>
                  </a:lnTo>
                  <a:lnTo>
                    <a:pt x="21600" y="21600"/>
                  </a:lnTo>
                  <a:lnTo>
                    <a:pt x="19727" y="14370"/>
                  </a:lnTo>
                  <a:cubicBezTo>
                    <a:pt x="19732" y="14286"/>
                    <a:pt x="19766" y="14215"/>
                    <a:pt x="19766" y="14128"/>
                  </a:cubicBezTo>
                  <a:lnTo>
                    <a:pt x="19766" y="2947"/>
                  </a:lnTo>
                  <a:cubicBezTo>
                    <a:pt x="19766" y="1317"/>
                    <a:pt x="18749" y="0"/>
                    <a:pt x="17491" y="0"/>
                  </a:cubicBezTo>
                  <a:lnTo>
                    <a:pt x="2274" y="0"/>
                  </a:lnTo>
                  <a:close/>
                </a:path>
              </a:pathLst>
            </a:custGeom>
            <a:gradFill rotWithShape="0">
              <a:gsLst>
                <a:gs pos="0">
                  <a:srgbClr val="4C4C4C"/>
                </a:gs>
                <a:gs pos="100000">
                  <a:srgbClr val="000000"/>
                </a:gs>
              </a:gsLst>
              <a:lin ang="5400000"/>
            </a:gradFill>
            <a:ln w="127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635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38100" tIns="38100" rIns="38100" bIns="38100" anchor="ctr"/>
            <a:lstStyle/>
            <a:p>
              <a:pPr defTabSz="579438">
                <a:buClr>
                  <a:srgbClr val="000000"/>
                </a:buClr>
              </a:pPr>
              <a:r>
                <a:rPr lang="en-US" sz="13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2000</a:t>
              </a:r>
              <a:endParaRPr lang="en-US"/>
            </a:p>
          </p:txBody>
        </p:sp>
        <p:sp>
          <p:nvSpPr>
            <p:cNvPr id="9242" name="AutoShape 26"/>
            <p:cNvSpPr>
              <a:spLocks/>
            </p:cNvSpPr>
            <p:nvPr/>
          </p:nvSpPr>
          <p:spPr bwMode="auto">
            <a:xfrm>
              <a:off x="329" y="164"/>
              <a:ext cx="142" cy="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7866"/>
                  </a:moveTo>
                  <a:lnTo>
                    <a:pt x="0" y="3733"/>
                  </a:lnTo>
                  <a:cubicBezTo>
                    <a:pt x="0" y="1671"/>
                    <a:pt x="494" y="0"/>
                    <a:pt x="1104" y="0"/>
                  </a:cubicBezTo>
                  <a:lnTo>
                    <a:pt x="20495" y="0"/>
                  </a:lnTo>
                  <a:cubicBezTo>
                    <a:pt x="21105" y="0"/>
                    <a:pt x="21600" y="1671"/>
                    <a:pt x="21600" y="3733"/>
                  </a:cubicBezTo>
                  <a:lnTo>
                    <a:pt x="21600" y="17866"/>
                  </a:lnTo>
                  <a:cubicBezTo>
                    <a:pt x="21600" y="19928"/>
                    <a:pt x="21105" y="21600"/>
                    <a:pt x="20495" y="21600"/>
                  </a:cubicBezTo>
                  <a:lnTo>
                    <a:pt x="1104" y="21600"/>
                  </a:lnTo>
                  <a:cubicBezTo>
                    <a:pt x="494" y="21600"/>
                    <a:pt x="0" y="19928"/>
                    <a:pt x="0" y="1786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/>
            </a:gradFill>
            <a:ln w="127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635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38100" tIns="38100" rIns="38100" bIns="38100" anchor="ctr"/>
            <a:lstStyle/>
            <a:p>
              <a:pPr algn="r" defTabSz="579438">
                <a:buClr>
                  <a:srgbClr val="000000"/>
                </a:buClr>
              </a:pPr>
              <a:r>
                <a: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BINUS Center</a:t>
              </a:r>
              <a:endParaRPr lang="en-US" sz="1000"/>
            </a:p>
          </p:txBody>
        </p:sp>
        <p:sp>
          <p:nvSpPr>
            <p:cNvPr id="9243" name="AutoShape 27"/>
            <p:cNvSpPr>
              <a:spLocks/>
            </p:cNvSpPr>
            <p:nvPr/>
          </p:nvSpPr>
          <p:spPr bwMode="auto">
            <a:xfrm>
              <a:off x="329" y="112"/>
              <a:ext cx="142" cy="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7866"/>
                  </a:moveTo>
                  <a:lnTo>
                    <a:pt x="0" y="3733"/>
                  </a:lnTo>
                  <a:cubicBezTo>
                    <a:pt x="0" y="1671"/>
                    <a:pt x="494" y="0"/>
                    <a:pt x="1104" y="0"/>
                  </a:cubicBezTo>
                  <a:lnTo>
                    <a:pt x="20495" y="0"/>
                  </a:lnTo>
                  <a:cubicBezTo>
                    <a:pt x="21105" y="0"/>
                    <a:pt x="21600" y="1671"/>
                    <a:pt x="21600" y="3733"/>
                  </a:cubicBezTo>
                  <a:lnTo>
                    <a:pt x="21600" y="17866"/>
                  </a:lnTo>
                  <a:cubicBezTo>
                    <a:pt x="21600" y="19928"/>
                    <a:pt x="21105" y="21600"/>
                    <a:pt x="20495" y="21600"/>
                  </a:cubicBezTo>
                  <a:lnTo>
                    <a:pt x="1104" y="21600"/>
                  </a:lnTo>
                  <a:cubicBezTo>
                    <a:pt x="494" y="21600"/>
                    <a:pt x="0" y="19928"/>
                    <a:pt x="0" y="1786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/>
            </a:gradFill>
            <a:ln w="127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635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38100" tIns="38100" rIns="38100" bIns="38100" anchor="ctr"/>
            <a:lstStyle/>
            <a:p>
              <a:pPr algn="r" defTabSz="579438">
                <a:buClr>
                  <a:srgbClr val="000000"/>
                </a:buClr>
              </a:pPr>
              <a:r>
                <a: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BINUS International</a:t>
              </a:r>
              <a:endParaRPr lang="en-US" sz="1000"/>
            </a:p>
          </p:txBody>
        </p:sp>
        <p:sp>
          <p:nvSpPr>
            <p:cNvPr id="9244" name="AutoShape 28"/>
            <p:cNvSpPr>
              <a:spLocks/>
            </p:cNvSpPr>
            <p:nvPr/>
          </p:nvSpPr>
          <p:spPr bwMode="auto">
            <a:xfrm>
              <a:off x="474" y="112"/>
              <a:ext cx="63" cy="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7866"/>
                  </a:moveTo>
                  <a:lnTo>
                    <a:pt x="0" y="3733"/>
                  </a:lnTo>
                  <a:cubicBezTo>
                    <a:pt x="0" y="1671"/>
                    <a:pt x="1114" y="0"/>
                    <a:pt x="2489" y="0"/>
                  </a:cubicBezTo>
                  <a:lnTo>
                    <a:pt x="19110" y="0"/>
                  </a:lnTo>
                  <a:cubicBezTo>
                    <a:pt x="20485" y="0"/>
                    <a:pt x="21600" y="1671"/>
                    <a:pt x="21600" y="3733"/>
                  </a:cubicBezTo>
                  <a:lnTo>
                    <a:pt x="21600" y="17866"/>
                  </a:lnTo>
                  <a:cubicBezTo>
                    <a:pt x="21600" y="19928"/>
                    <a:pt x="20485" y="21600"/>
                    <a:pt x="19110" y="21600"/>
                  </a:cubicBezTo>
                  <a:lnTo>
                    <a:pt x="2489" y="21600"/>
                  </a:lnTo>
                  <a:cubicBezTo>
                    <a:pt x="1114" y="21600"/>
                    <a:pt x="0" y="19928"/>
                    <a:pt x="0" y="17866"/>
                  </a:cubicBezTo>
                  <a:close/>
                </a:path>
              </a:pathLst>
            </a:custGeom>
            <a:gradFill rotWithShape="0">
              <a:gsLst>
                <a:gs pos="0">
                  <a:srgbClr val="4C4C4C"/>
                </a:gs>
                <a:gs pos="100000">
                  <a:srgbClr val="000000"/>
                </a:gs>
              </a:gsLst>
              <a:lin ang="5400000"/>
            </a:gradFill>
            <a:ln w="127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635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38100" tIns="38100" rIns="38100" bIns="38100" anchor="ctr"/>
            <a:lstStyle/>
            <a:p>
              <a:pPr defTabSz="579438">
                <a:buClr>
                  <a:srgbClr val="000000"/>
                </a:buClr>
              </a:pPr>
              <a:r>
                <a:rPr lang="en-US" sz="13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2001 </a:t>
              </a:r>
              <a:endParaRPr lang="en-US"/>
            </a:p>
          </p:txBody>
        </p:sp>
        <p:sp>
          <p:nvSpPr>
            <p:cNvPr id="9245" name="AutoShape 29"/>
            <p:cNvSpPr>
              <a:spLocks/>
            </p:cNvSpPr>
            <p:nvPr/>
          </p:nvSpPr>
          <p:spPr bwMode="auto">
            <a:xfrm>
              <a:off x="329" y="62"/>
              <a:ext cx="142" cy="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7866"/>
                  </a:moveTo>
                  <a:lnTo>
                    <a:pt x="0" y="3733"/>
                  </a:lnTo>
                  <a:cubicBezTo>
                    <a:pt x="0" y="1671"/>
                    <a:pt x="494" y="0"/>
                    <a:pt x="1104" y="0"/>
                  </a:cubicBezTo>
                  <a:lnTo>
                    <a:pt x="20495" y="0"/>
                  </a:lnTo>
                  <a:cubicBezTo>
                    <a:pt x="21105" y="0"/>
                    <a:pt x="21600" y="1671"/>
                    <a:pt x="21600" y="3733"/>
                  </a:cubicBezTo>
                  <a:lnTo>
                    <a:pt x="21600" y="17866"/>
                  </a:lnTo>
                  <a:cubicBezTo>
                    <a:pt x="21600" y="19928"/>
                    <a:pt x="21105" y="21600"/>
                    <a:pt x="20495" y="21600"/>
                  </a:cubicBezTo>
                  <a:lnTo>
                    <a:pt x="1104" y="21600"/>
                  </a:lnTo>
                  <a:cubicBezTo>
                    <a:pt x="494" y="21600"/>
                    <a:pt x="0" y="19928"/>
                    <a:pt x="0" y="1786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/>
            </a:gradFill>
            <a:ln w="127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635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38100" tIns="38100" rIns="38100" bIns="38100" anchor="ctr"/>
            <a:lstStyle/>
            <a:p>
              <a:pPr algn="r" defTabSz="579438">
                <a:buClr>
                  <a:srgbClr val="000000"/>
                </a:buClr>
              </a:pPr>
              <a:r>
                <a: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BINUS School Simprug</a:t>
              </a:r>
              <a:endParaRPr lang="en-US" sz="1000"/>
            </a:p>
          </p:txBody>
        </p:sp>
        <p:sp>
          <p:nvSpPr>
            <p:cNvPr id="9246" name="AutoShape 30"/>
            <p:cNvSpPr>
              <a:spLocks/>
            </p:cNvSpPr>
            <p:nvPr/>
          </p:nvSpPr>
          <p:spPr bwMode="auto">
            <a:xfrm>
              <a:off x="474" y="62"/>
              <a:ext cx="63" cy="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7866"/>
                  </a:moveTo>
                  <a:lnTo>
                    <a:pt x="0" y="3733"/>
                  </a:lnTo>
                  <a:cubicBezTo>
                    <a:pt x="0" y="1671"/>
                    <a:pt x="1114" y="0"/>
                    <a:pt x="2489" y="0"/>
                  </a:cubicBezTo>
                  <a:lnTo>
                    <a:pt x="19110" y="0"/>
                  </a:lnTo>
                  <a:cubicBezTo>
                    <a:pt x="20485" y="0"/>
                    <a:pt x="21600" y="1671"/>
                    <a:pt x="21600" y="3733"/>
                  </a:cubicBezTo>
                  <a:lnTo>
                    <a:pt x="21600" y="17866"/>
                  </a:lnTo>
                  <a:cubicBezTo>
                    <a:pt x="21600" y="19928"/>
                    <a:pt x="20485" y="21600"/>
                    <a:pt x="19110" y="21600"/>
                  </a:cubicBezTo>
                  <a:lnTo>
                    <a:pt x="2489" y="21600"/>
                  </a:lnTo>
                  <a:cubicBezTo>
                    <a:pt x="1114" y="21600"/>
                    <a:pt x="0" y="19928"/>
                    <a:pt x="0" y="17866"/>
                  </a:cubicBezTo>
                  <a:close/>
                </a:path>
              </a:pathLst>
            </a:custGeom>
            <a:gradFill rotWithShape="0">
              <a:gsLst>
                <a:gs pos="0">
                  <a:srgbClr val="4C4C4C"/>
                </a:gs>
                <a:gs pos="100000">
                  <a:srgbClr val="000000"/>
                </a:gs>
              </a:gsLst>
              <a:lin ang="5400000"/>
            </a:gradFill>
            <a:ln w="127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635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38100" tIns="38100" rIns="38100" bIns="38100" anchor="ctr"/>
            <a:lstStyle/>
            <a:p>
              <a:pPr defTabSz="579438">
                <a:buClr>
                  <a:srgbClr val="000000"/>
                </a:buClr>
              </a:pPr>
              <a:r>
                <a:rPr lang="en-US" sz="13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2003 </a:t>
              </a:r>
              <a:endParaRPr lang="en-US"/>
            </a:p>
          </p:txBody>
        </p:sp>
        <p:sp>
          <p:nvSpPr>
            <p:cNvPr id="9247" name="AutoShape 31"/>
            <p:cNvSpPr>
              <a:spLocks/>
            </p:cNvSpPr>
            <p:nvPr/>
          </p:nvSpPr>
          <p:spPr bwMode="auto">
            <a:xfrm>
              <a:off x="329" y="14"/>
              <a:ext cx="142" cy="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7866"/>
                  </a:moveTo>
                  <a:lnTo>
                    <a:pt x="0" y="3733"/>
                  </a:lnTo>
                  <a:cubicBezTo>
                    <a:pt x="0" y="1671"/>
                    <a:pt x="494" y="0"/>
                    <a:pt x="1104" y="0"/>
                  </a:cubicBezTo>
                  <a:lnTo>
                    <a:pt x="20495" y="0"/>
                  </a:lnTo>
                  <a:cubicBezTo>
                    <a:pt x="21105" y="0"/>
                    <a:pt x="21600" y="1671"/>
                    <a:pt x="21600" y="3733"/>
                  </a:cubicBezTo>
                  <a:lnTo>
                    <a:pt x="21600" y="17866"/>
                  </a:lnTo>
                  <a:cubicBezTo>
                    <a:pt x="21600" y="19928"/>
                    <a:pt x="21105" y="21600"/>
                    <a:pt x="20495" y="21600"/>
                  </a:cubicBezTo>
                  <a:lnTo>
                    <a:pt x="1104" y="21600"/>
                  </a:lnTo>
                  <a:cubicBezTo>
                    <a:pt x="494" y="21600"/>
                    <a:pt x="0" y="19928"/>
                    <a:pt x="0" y="1786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/>
            </a:gradFill>
            <a:ln w="127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635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38100" tIns="38100" rIns="38100" bIns="38100" anchor="ctr"/>
            <a:lstStyle/>
            <a:p>
              <a:pPr algn="r" defTabSz="579438">
                <a:buClr>
                  <a:srgbClr val="000000"/>
                </a:buClr>
              </a:pPr>
              <a:r>
                <a: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BINUS School Serpong</a:t>
              </a:r>
              <a:endParaRPr lang="en-US" sz="1000"/>
            </a:p>
          </p:txBody>
        </p:sp>
        <p:sp>
          <p:nvSpPr>
            <p:cNvPr id="9248" name="AutoShape 32"/>
            <p:cNvSpPr>
              <a:spLocks/>
            </p:cNvSpPr>
            <p:nvPr/>
          </p:nvSpPr>
          <p:spPr bwMode="auto">
            <a:xfrm>
              <a:off x="474" y="14"/>
              <a:ext cx="63" cy="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7866"/>
                  </a:moveTo>
                  <a:lnTo>
                    <a:pt x="0" y="3733"/>
                  </a:lnTo>
                  <a:cubicBezTo>
                    <a:pt x="0" y="1671"/>
                    <a:pt x="1114" y="0"/>
                    <a:pt x="2489" y="0"/>
                  </a:cubicBezTo>
                  <a:lnTo>
                    <a:pt x="19110" y="0"/>
                  </a:lnTo>
                  <a:cubicBezTo>
                    <a:pt x="20485" y="0"/>
                    <a:pt x="21600" y="1671"/>
                    <a:pt x="21600" y="3733"/>
                  </a:cubicBezTo>
                  <a:lnTo>
                    <a:pt x="21600" y="17866"/>
                  </a:lnTo>
                  <a:cubicBezTo>
                    <a:pt x="21600" y="19928"/>
                    <a:pt x="20485" y="21600"/>
                    <a:pt x="19110" y="21600"/>
                  </a:cubicBezTo>
                  <a:lnTo>
                    <a:pt x="2489" y="21600"/>
                  </a:lnTo>
                  <a:cubicBezTo>
                    <a:pt x="1114" y="21600"/>
                    <a:pt x="0" y="19928"/>
                    <a:pt x="0" y="17866"/>
                  </a:cubicBezTo>
                  <a:close/>
                </a:path>
              </a:pathLst>
            </a:custGeom>
            <a:gradFill rotWithShape="0">
              <a:gsLst>
                <a:gs pos="0">
                  <a:srgbClr val="4C4C4C"/>
                </a:gs>
                <a:gs pos="100000">
                  <a:srgbClr val="000000"/>
                </a:gs>
              </a:gsLst>
              <a:lin ang="5400000"/>
            </a:gradFill>
            <a:ln w="127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635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38100" tIns="38100" rIns="38100" bIns="38100" anchor="ctr"/>
            <a:lstStyle/>
            <a:p>
              <a:pPr defTabSz="579438">
                <a:buClr>
                  <a:srgbClr val="000000"/>
                </a:buClr>
              </a:pPr>
              <a:r>
                <a:rPr lang="en-US" sz="13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2007</a:t>
              </a:r>
              <a:endParaRPr lang="en-US"/>
            </a:p>
          </p:txBody>
        </p:sp>
        <p:pic>
          <p:nvPicPr>
            <p:cNvPr id="9249" name="Picture 33" descr="droppedImage.tif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0" y="116"/>
              <a:ext cx="100" cy="100"/>
            </a:xfrm>
            <a:prstGeom prst="rect">
              <a:avLst/>
            </a:prstGeom>
            <a:noFill/>
            <a:ln w="63500" cap="flat" cmpd="sng">
              <a:solidFill>
                <a:srgbClr val="FFFFFF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dist="38100" dir="5400000" algn="ctr" rotWithShape="0">
                <a:srgbClr val="000000">
                  <a:alpha val="74998"/>
                </a:srgbClr>
              </a:outerShdw>
            </a:effectLst>
          </p:spPr>
        </p:pic>
        <p:pic>
          <p:nvPicPr>
            <p:cNvPr id="9250" name="Picture 34" descr="droppedImage.tiff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0"/>
              <a:ext cx="100" cy="100"/>
            </a:xfrm>
            <a:prstGeom prst="rect">
              <a:avLst/>
            </a:prstGeom>
            <a:noFill/>
            <a:ln w="63500" cap="flat" cmpd="sng">
              <a:solidFill>
                <a:srgbClr val="FFFFFF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dist="38100" dir="5400000" algn="ctr" rotWithShape="0">
                <a:srgbClr val="000000">
                  <a:alpha val="74998"/>
                </a:srgbClr>
              </a:outerShdw>
            </a:effectLst>
          </p:spPr>
        </p:pic>
        <p:pic>
          <p:nvPicPr>
            <p:cNvPr id="9251" name="Picture 35" descr="droppedImage.tiff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0" y="2"/>
              <a:ext cx="100" cy="100"/>
            </a:xfrm>
            <a:prstGeom prst="rect">
              <a:avLst/>
            </a:prstGeom>
            <a:noFill/>
            <a:ln w="63500" cap="flat" cmpd="sng">
              <a:solidFill>
                <a:srgbClr val="FFFFFF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dist="38100" dir="5400000" algn="ctr" rotWithShape="0">
                <a:srgbClr val="000000">
                  <a:alpha val="74998"/>
                </a:srgbClr>
              </a:outerShdw>
            </a:effectLst>
          </p:spPr>
        </p:pic>
        <p:pic>
          <p:nvPicPr>
            <p:cNvPr id="9252" name="Picture 36" descr="droppedImage.tiff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0" y="110"/>
              <a:ext cx="100" cy="100"/>
            </a:xfrm>
            <a:prstGeom prst="rect">
              <a:avLst/>
            </a:prstGeom>
            <a:noFill/>
            <a:ln w="63500" cap="flat" cmpd="sng">
              <a:solidFill>
                <a:srgbClr val="FFFFFF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dist="38100" dir="5400000" algn="ctr" rotWithShape="0">
                <a:srgbClr val="000000">
                  <a:alpha val="74998"/>
                </a:srgbClr>
              </a:outerShdw>
            </a:effectLst>
          </p:spPr>
        </p:pic>
        <p:pic>
          <p:nvPicPr>
            <p:cNvPr id="9253" name="Picture 37" descr="droppedImage.tiff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0" y="5"/>
              <a:ext cx="100" cy="100"/>
            </a:xfrm>
            <a:prstGeom prst="rect">
              <a:avLst/>
            </a:prstGeom>
            <a:noFill/>
            <a:ln w="63500" cap="flat" cmpd="sng">
              <a:solidFill>
                <a:srgbClr val="FFFFFF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dist="38100" dir="5400000" algn="ctr" rotWithShape="0">
                <a:srgbClr val="000000">
                  <a:alpha val="74998"/>
                </a:srgbClr>
              </a:outerShdw>
            </a:effectLst>
          </p:spPr>
        </p:pic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6170613" y="1625600"/>
            <a:ext cx="2027237" cy="2170113"/>
            <a:chOff x="0" y="0"/>
            <a:chExt cx="227" cy="243"/>
          </a:xfrm>
        </p:grpSpPr>
        <p:sp>
          <p:nvSpPr>
            <p:cNvPr id="9255" name="AutoShape 39"/>
            <p:cNvSpPr>
              <a:spLocks/>
            </p:cNvSpPr>
            <p:nvPr/>
          </p:nvSpPr>
          <p:spPr bwMode="auto">
            <a:xfrm>
              <a:off x="204" y="220"/>
              <a:ext cx="23" cy="23"/>
            </a:xfrm>
            <a:custGeom>
              <a:avLst/>
              <a:gdLst/>
              <a:ahLst/>
              <a:cxnLst/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adFill rotWithShape="0">
              <a:gsLst>
                <a:gs pos="0">
                  <a:srgbClr val="FFFF00"/>
                </a:gs>
                <a:gs pos="70465">
                  <a:srgbClr val="FF8000"/>
                </a:gs>
                <a:gs pos="100000">
                  <a:srgbClr val="FF8000"/>
                </a:gs>
              </a:gsLst>
              <a:path path="rect">
                <a:fillToRect l="65038" t="37183" r="34962" b="62817"/>
              </a:path>
            </a:gradFill>
            <a:ln w="254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38100" dir="5400000" algn="ctr" rotWithShape="0">
                <a:srgbClr val="000000"/>
              </a:outerShdw>
            </a:effectLst>
          </p:spPr>
          <p:txBody>
            <a:bodyPr lIns="38100" tIns="38100" rIns="38100" bIns="38100"/>
            <a:lstStyle/>
            <a:p>
              <a:endParaRPr lang="en-US"/>
            </a:p>
          </p:txBody>
        </p:sp>
        <p:sp>
          <p:nvSpPr>
            <p:cNvPr id="9256" name="AutoShape 40"/>
            <p:cNvSpPr>
              <a:spLocks/>
            </p:cNvSpPr>
            <p:nvPr/>
          </p:nvSpPr>
          <p:spPr bwMode="auto">
            <a:xfrm>
              <a:off x="146" y="174"/>
              <a:ext cx="63" cy="42"/>
            </a:xfrm>
            <a:custGeom>
              <a:avLst/>
              <a:gdLst/>
              <a:ahLst/>
              <a:cxnLst/>
              <a:rect l="0" t="0" r="r" b="b"/>
              <a:pathLst>
                <a:path w="19767" h="17077">
                  <a:moveTo>
                    <a:pt x="2274" y="0"/>
                  </a:moveTo>
                  <a:cubicBezTo>
                    <a:pt x="1016" y="0"/>
                    <a:pt x="0" y="1317"/>
                    <a:pt x="0" y="2947"/>
                  </a:cubicBezTo>
                  <a:lnTo>
                    <a:pt x="0" y="14128"/>
                  </a:lnTo>
                  <a:cubicBezTo>
                    <a:pt x="0" y="15759"/>
                    <a:pt x="1016" y="17076"/>
                    <a:pt x="2274" y="17076"/>
                  </a:cubicBezTo>
                  <a:lnTo>
                    <a:pt x="17070" y="17076"/>
                  </a:lnTo>
                  <a:lnTo>
                    <a:pt x="21600" y="21600"/>
                  </a:lnTo>
                  <a:lnTo>
                    <a:pt x="19727" y="14370"/>
                  </a:lnTo>
                  <a:cubicBezTo>
                    <a:pt x="19732" y="14286"/>
                    <a:pt x="19766" y="14215"/>
                    <a:pt x="19766" y="14128"/>
                  </a:cubicBezTo>
                  <a:lnTo>
                    <a:pt x="19766" y="2947"/>
                  </a:lnTo>
                  <a:cubicBezTo>
                    <a:pt x="19766" y="1317"/>
                    <a:pt x="18749" y="0"/>
                    <a:pt x="17491" y="0"/>
                  </a:cubicBezTo>
                  <a:lnTo>
                    <a:pt x="2274" y="0"/>
                  </a:lnTo>
                  <a:close/>
                </a:path>
              </a:pathLst>
            </a:custGeom>
            <a:gradFill rotWithShape="0">
              <a:gsLst>
                <a:gs pos="0">
                  <a:srgbClr val="4C4C4C"/>
                </a:gs>
                <a:gs pos="100000">
                  <a:srgbClr val="000000"/>
                </a:gs>
              </a:gsLst>
              <a:lin ang="5400000"/>
            </a:gradFill>
            <a:ln w="127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635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38100" tIns="38100" rIns="38100" bIns="38100" anchor="ctr"/>
            <a:lstStyle/>
            <a:p>
              <a:pPr defTabSz="579438">
                <a:buClr>
                  <a:srgbClr val="000000"/>
                </a:buClr>
              </a:pPr>
              <a:r>
                <a:rPr lang="en-US" sz="13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2010 </a:t>
              </a:r>
              <a:endParaRPr lang="en-US"/>
            </a:p>
          </p:txBody>
        </p:sp>
        <p:sp>
          <p:nvSpPr>
            <p:cNvPr id="9257" name="AutoShape 41"/>
            <p:cNvSpPr>
              <a:spLocks/>
            </p:cNvSpPr>
            <p:nvPr/>
          </p:nvSpPr>
          <p:spPr bwMode="auto">
            <a:xfrm>
              <a:off x="1" y="174"/>
              <a:ext cx="142" cy="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7866"/>
                  </a:moveTo>
                  <a:lnTo>
                    <a:pt x="0" y="3733"/>
                  </a:lnTo>
                  <a:cubicBezTo>
                    <a:pt x="0" y="1671"/>
                    <a:pt x="494" y="0"/>
                    <a:pt x="1104" y="0"/>
                  </a:cubicBezTo>
                  <a:lnTo>
                    <a:pt x="20495" y="0"/>
                  </a:lnTo>
                  <a:cubicBezTo>
                    <a:pt x="21105" y="0"/>
                    <a:pt x="21600" y="1671"/>
                    <a:pt x="21600" y="3733"/>
                  </a:cubicBezTo>
                  <a:lnTo>
                    <a:pt x="21600" y="17866"/>
                  </a:lnTo>
                  <a:cubicBezTo>
                    <a:pt x="21600" y="19928"/>
                    <a:pt x="21105" y="21600"/>
                    <a:pt x="20495" y="21600"/>
                  </a:cubicBezTo>
                  <a:lnTo>
                    <a:pt x="1104" y="21600"/>
                  </a:lnTo>
                  <a:cubicBezTo>
                    <a:pt x="494" y="21600"/>
                    <a:pt x="0" y="19928"/>
                    <a:pt x="0" y="1786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/>
            </a:gradFill>
            <a:ln w="127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635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38100" tIns="38100" rIns="38100" bIns="38100" anchor="ctr"/>
            <a:lstStyle/>
            <a:p>
              <a:pPr algn="r" defTabSz="579438">
                <a:buClr>
                  <a:srgbClr val="000000"/>
                </a:buClr>
              </a:pPr>
              <a:r>
                <a: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BINUS Square of Residence</a:t>
              </a:r>
              <a:endParaRPr lang="en-US" sz="1000"/>
            </a:p>
          </p:txBody>
        </p:sp>
        <p:sp>
          <p:nvSpPr>
            <p:cNvPr id="9258" name="AutoShape 42"/>
            <p:cNvSpPr>
              <a:spLocks/>
            </p:cNvSpPr>
            <p:nvPr/>
          </p:nvSpPr>
          <p:spPr bwMode="auto">
            <a:xfrm>
              <a:off x="1" y="122"/>
              <a:ext cx="142" cy="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7866"/>
                  </a:moveTo>
                  <a:lnTo>
                    <a:pt x="0" y="3733"/>
                  </a:lnTo>
                  <a:cubicBezTo>
                    <a:pt x="0" y="1671"/>
                    <a:pt x="494" y="0"/>
                    <a:pt x="1104" y="0"/>
                  </a:cubicBezTo>
                  <a:lnTo>
                    <a:pt x="20495" y="0"/>
                  </a:lnTo>
                  <a:cubicBezTo>
                    <a:pt x="21105" y="0"/>
                    <a:pt x="21600" y="1671"/>
                    <a:pt x="21600" y="3733"/>
                  </a:cubicBezTo>
                  <a:lnTo>
                    <a:pt x="21600" y="17866"/>
                  </a:lnTo>
                  <a:cubicBezTo>
                    <a:pt x="21600" y="19928"/>
                    <a:pt x="21105" y="21600"/>
                    <a:pt x="20495" y="21600"/>
                  </a:cubicBezTo>
                  <a:lnTo>
                    <a:pt x="1104" y="21600"/>
                  </a:lnTo>
                  <a:cubicBezTo>
                    <a:pt x="494" y="21600"/>
                    <a:pt x="0" y="19928"/>
                    <a:pt x="0" y="1786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/>
            </a:gradFill>
            <a:ln w="127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635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38100" tIns="38100" rIns="38100" bIns="38100" anchor="ctr"/>
            <a:lstStyle/>
            <a:p>
              <a:pPr algn="r" defTabSz="579438">
                <a:buClr>
                  <a:srgbClr val="000000"/>
                </a:buClr>
              </a:pPr>
              <a:r>
                <a: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BINUS University </a:t>
              </a:r>
            </a:p>
            <a:p>
              <a:pPr algn="r" defTabSz="579438">
                <a:buClr>
                  <a:srgbClr val="000000"/>
                </a:buClr>
              </a:pPr>
              <a:r>
                <a: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Alam Sutra</a:t>
              </a:r>
              <a:endParaRPr lang="en-US" sz="1000"/>
            </a:p>
          </p:txBody>
        </p:sp>
        <p:sp>
          <p:nvSpPr>
            <p:cNvPr id="9259" name="AutoShape 43"/>
            <p:cNvSpPr>
              <a:spLocks/>
            </p:cNvSpPr>
            <p:nvPr/>
          </p:nvSpPr>
          <p:spPr bwMode="auto">
            <a:xfrm>
              <a:off x="146" y="122"/>
              <a:ext cx="63" cy="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7866"/>
                  </a:moveTo>
                  <a:lnTo>
                    <a:pt x="0" y="3733"/>
                  </a:lnTo>
                  <a:cubicBezTo>
                    <a:pt x="0" y="1671"/>
                    <a:pt x="1114" y="0"/>
                    <a:pt x="2489" y="0"/>
                  </a:cubicBezTo>
                  <a:lnTo>
                    <a:pt x="19110" y="0"/>
                  </a:lnTo>
                  <a:cubicBezTo>
                    <a:pt x="20485" y="0"/>
                    <a:pt x="21600" y="1671"/>
                    <a:pt x="21600" y="3733"/>
                  </a:cubicBezTo>
                  <a:lnTo>
                    <a:pt x="21600" y="17866"/>
                  </a:lnTo>
                  <a:cubicBezTo>
                    <a:pt x="21600" y="19928"/>
                    <a:pt x="20485" y="21600"/>
                    <a:pt x="19110" y="21600"/>
                  </a:cubicBezTo>
                  <a:lnTo>
                    <a:pt x="2489" y="21600"/>
                  </a:lnTo>
                  <a:cubicBezTo>
                    <a:pt x="1114" y="21600"/>
                    <a:pt x="0" y="19928"/>
                    <a:pt x="0" y="17866"/>
                  </a:cubicBezTo>
                  <a:close/>
                </a:path>
              </a:pathLst>
            </a:custGeom>
            <a:gradFill rotWithShape="0">
              <a:gsLst>
                <a:gs pos="0">
                  <a:srgbClr val="4C4C4C"/>
                </a:gs>
                <a:gs pos="100000">
                  <a:srgbClr val="000000"/>
                </a:gs>
              </a:gsLst>
              <a:lin ang="5400000"/>
            </a:gradFill>
            <a:ln w="127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dist="635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38100" tIns="38100" rIns="38100" bIns="38100" anchor="ctr"/>
            <a:lstStyle/>
            <a:p>
              <a:pPr defTabSz="579438">
                <a:buClr>
                  <a:srgbClr val="000000"/>
                </a:buClr>
              </a:pPr>
              <a:r>
                <a:rPr lang="en-US" sz="13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2011</a:t>
              </a:r>
              <a:endParaRPr lang="en-US"/>
            </a:p>
          </p:txBody>
        </p:sp>
        <p:pic>
          <p:nvPicPr>
            <p:cNvPr id="9260" name="Picture 44" descr="droppedImage.tiff"/>
            <p:cNvPicPr>
              <a:picLocks noChangeAspect="1"/>
            </p:cNvPicPr>
            <p:nvPr/>
          </p:nvPicPr>
          <p:blipFill>
            <a:blip r:embed="rId13" cstate="print"/>
            <a:srcRect l="-1006" b="-847"/>
            <a:stretch>
              <a:fillRect/>
            </a:stretch>
          </p:blipFill>
          <p:spPr bwMode="auto">
            <a:xfrm>
              <a:off x="0" y="1"/>
              <a:ext cx="100" cy="100"/>
            </a:xfrm>
            <a:prstGeom prst="rect">
              <a:avLst/>
            </a:prstGeom>
            <a:noFill/>
            <a:ln w="63500" cap="flat" cmpd="sng">
              <a:solidFill>
                <a:srgbClr val="FFFFFF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dist="38100" dir="5400000" algn="ctr" rotWithShape="0">
                <a:srgbClr val="000000">
                  <a:alpha val="74998"/>
                </a:srgbClr>
              </a:outerShdw>
            </a:effectLst>
          </p:spPr>
        </p:pic>
        <p:pic>
          <p:nvPicPr>
            <p:cNvPr id="9261" name="Picture 45" descr="droppedImage.tiff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10" y="0"/>
              <a:ext cx="100" cy="100"/>
            </a:xfrm>
            <a:prstGeom prst="rect">
              <a:avLst/>
            </a:prstGeom>
            <a:noFill/>
            <a:ln w="63500" cap="flat" cmpd="sng">
              <a:solidFill>
                <a:srgbClr val="FFFFFF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dist="38100" dir="5400000" algn="ctr" rotWithShape="0">
                <a:srgbClr val="000000">
                  <a:alpha val="74998"/>
                </a:srgbClr>
              </a:outerShdw>
            </a:effectLst>
          </p:spPr>
        </p:pic>
      </p:grpSp>
      <p:sp>
        <p:nvSpPr>
          <p:cNvPr id="9262" name="Rectangle 46"/>
          <p:cNvSpPr>
            <a:spLocks/>
          </p:cNvSpPr>
          <p:nvPr/>
        </p:nvSpPr>
        <p:spPr bwMode="auto">
          <a:xfrm>
            <a:off x="2347913" y="1000108"/>
            <a:ext cx="4448175" cy="60809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8" tIns="26788" rIns="26788" bIns="26788">
            <a:spAutoFit/>
          </a:bodyPr>
          <a:lstStyle/>
          <a:p>
            <a:pPr algn="ctr" defTabSz="455398">
              <a:buClr>
                <a:srgbClr val="C02924"/>
              </a:buClr>
              <a:defRPr/>
            </a:pPr>
            <a:r>
              <a:rPr lang="en-US" sz="3600" b="1" dirty="0">
                <a:solidFill>
                  <a:srgbClr val="004E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KEY  MILESTONES</a:t>
            </a: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Office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International Office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4286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BINUS UNIVERSITY CAMPUSES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60318" y="1813222"/>
            <a:ext cx="2940682" cy="2231651"/>
            <a:chOff x="60318" y="1614488"/>
            <a:chExt cx="3297236" cy="2502236"/>
          </a:xfrm>
        </p:grpSpPr>
        <p:pic>
          <p:nvPicPr>
            <p:cNvPr id="13" name="Picture 9" descr="Gedung Syahdan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318" y="1614488"/>
              <a:ext cx="3297236" cy="24649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705" name="TextBox 15"/>
            <p:cNvSpPr txBox="1">
              <a:spLocks noChangeArrowheads="1"/>
            </p:cNvSpPr>
            <p:nvPr/>
          </p:nvSpPr>
          <p:spPr bwMode="auto">
            <a:xfrm>
              <a:off x="67749" y="3702611"/>
              <a:ext cx="3289805" cy="414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SYAHDAN Campus 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6143637" y="1790473"/>
            <a:ext cx="2906409" cy="2231650"/>
            <a:chOff x="5374438" y="1614488"/>
            <a:chExt cx="3698157" cy="2502235"/>
          </a:xfrm>
        </p:grpSpPr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74438" y="1614488"/>
              <a:ext cx="3698156" cy="24649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5374439" y="3702610"/>
              <a:ext cx="3698156" cy="414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FFFF00"/>
                  </a:solidFill>
                </a:rPr>
                <a:t>KIJANG Campus 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3068938" y="1812590"/>
            <a:ext cx="2928958" cy="2176271"/>
            <a:chOff x="5402572" y="4301469"/>
            <a:chExt cx="3670022" cy="2464940"/>
          </a:xfrm>
        </p:grpSpPr>
        <p:pic>
          <p:nvPicPr>
            <p:cNvPr id="9" name="Picture 8" descr="Exterior gedung senja copy2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02572" y="4301469"/>
              <a:ext cx="3670022" cy="24649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>
              <a:off x="5402572" y="6345816"/>
              <a:ext cx="3670022" cy="418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ANGGREK Campus 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66945" y="4316219"/>
            <a:ext cx="2934055" cy="2240472"/>
            <a:chOff x="67749" y="4256085"/>
            <a:chExt cx="3289805" cy="2512126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749" y="4256085"/>
              <a:ext cx="3289805" cy="25103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67749" y="6345815"/>
              <a:ext cx="3289805" cy="422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JWC Campus 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3068937" y="4356696"/>
            <a:ext cx="2928958" cy="2215576"/>
            <a:chOff x="2786050" y="2846957"/>
            <a:chExt cx="3284090" cy="2484211"/>
          </a:xfrm>
        </p:grpSpPr>
        <p:pic>
          <p:nvPicPr>
            <p:cNvPr id="14" name="Picture 7" descr="droppedImage.pd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86050" y="2846957"/>
              <a:ext cx="3284090" cy="24649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extBox 15"/>
            <p:cNvSpPr txBox="1">
              <a:spLocks noChangeArrowheads="1"/>
            </p:cNvSpPr>
            <p:nvPr/>
          </p:nvSpPr>
          <p:spPr bwMode="auto">
            <a:xfrm>
              <a:off x="2786052" y="4917055"/>
              <a:ext cx="3284088" cy="414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ALAM SUTERA Campus 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72198" y="4358638"/>
            <a:ext cx="3000364" cy="2198054"/>
            <a:chOff x="6072198" y="4358638"/>
            <a:chExt cx="3000364" cy="2198054"/>
          </a:xfrm>
        </p:grpSpPr>
        <p:pic>
          <p:nvPicPr>
            <p:cNvPr id="20" name="Picture 19" descr="Alam Sutera Campus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72198" y="4358638"/>
              <a:ext cx="3000364" cy="21980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15"/>
            <p:cNvSpPr txBox="1">
              <a:spLocks noChangeArrowheads="1"/>
            </p:cNvSpPr>
            <p:nvPr/>
          </p:nvSpPr>
          <p:spPr bwMode="auto">
            <a:xfrm>
              <a:off x="6072198" y="6170674"/>
              <a:ext cx="29289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600" b="1" dirty="0" smtClean="0">
                  <a:solidFill>
                    <a:srgbClr val="FFFF00"/>
                  </a:solidFill>
                </a:rPr>
                <a:t>ALAM SUTERA Campus 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 (2014)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/>
          </p:cNvSpPr>
          <p:nvPr/>
        </p:nvSpPr>
        <p:spPr bwMode="auto">
          <a:xfrm>
            <a:off x="2996862" y="4181657"/>
            <a:ext cx="4360893" cy="569387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/>
            <a:tailEnd/>
          </a:ln>
          <a:effectLst>
            <a:outerShdw dist="25400" dir="5400000" algn="ctr" rotWithShape="0">
              <a:srgbClr val="FFFFFF">
                <a:alpha val="75000"/>
              </a:srgb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pPr defTabSz="647700">
              <a:buClr>
                <a:srgbClr val="C02924"/>
              </a:buClr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1.390 active lecturers</a:t>
            </a:r>
          </a:p>
        </p:txBody>
      </p:sp>
      <p:pic>
        <p:nvPicPr>
          <p:cNvPr id="6" name="Picture 4" descr="righ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737" y="3260728"/>
            <a:ext cx="596900" cy="596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7" name="Picture 5" descr="righ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737" y="4164026"/>
            <a:ext cx="596900" cy="596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8" name="Picture 6" descr="righ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737" y="2260596"/>
            <a:ext cx="596900" cy="596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9" name="Rectangle 7"/>
          <p:cNvSpPr>
            <a:spLocks/>
          </p:cNvSpPr>
          <p:nvPr/>
        </p:nvSpPr>
        <p:spPr bwMode="auto">
          <a:xfrm>
            <a:off x="3000036" y="2252831"/>
            <a:ext cx="4358045" cy="56938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FFFFFF">
                <a:alpha val="75000"/>
              </a:srgb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pPr defTabSz="647700">
              <a:buClr>
                <a:srgbClr val="C02924"/>
              </a:buClr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70.938 alumni</a:t>
            </a:r>
            <a:endParaRPr lang="en-US" sz="32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3000036" y="3252963"/>
            <a:ext cx="4358045" cy="56938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FFFFFF">
                <a:alpha val="75000"/>
              </a:srgb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pPr defTabSz="647700">
              <a:buClr>
                <a:srgbClr val="C02924"/>
              </a:buClr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26.599 active students</a:t>
            </a:r>
            <a:endParaRPr lang="en-US" sz="32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3000037" y="5046678"/>
            <a:ext cx="4358045" cy="569387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/>
            <a:tailEnd/>
          </a:ln>
          <a:effectLst>
            <a:outerShdw dist="25400" dir="5400000" algn="ctr" rotWithShape="0">
              <a:srgbClr val="FFFFFF">
                <a:alpha val="75000"/>
              </a:srgb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pPr defTabSz="647700">
              <a:buClr>
                <a:srgbClr val="C02924"/>
              </a:buClr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33 programs</a:t>
            </a:r>
            <a:endParaRPr lang="en-US" sz="32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0" descr="righ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737" y="5046678"/>
            <a:ext cx="596900" cy="596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Office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214425"/>
            <a:ext cx="9144000" cy="4286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Fact Numbers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/>
          <p:cNvSpPr>
            <a:spLocks/>
          </p:cNvSpPr>
          <p:nvPr/>
        </p:nvSpPr>
        <p:spPr bwMode="auto">
          <a:xfrm>
            <a:off x="214283" y="1071563"/>
            <a:ext cx="8829738" cy="3571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66CCFF"/>
              </a:gs>
              <a:gs pos="100000">
                <a:srgbClr val="004E74"/>
              </a:gs>
            </a:gsLst>
            <a:lin ang="5400000"/>
          </a:gradFill>
          <a:ln w="12700" cap="flat" cmpd="sng">
            <a:solidFill>
              <a:srgbClr val="E6E6E6"/>
            </a:solidFill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algn="ctr" defTabSz="579438">
              <a:buClr>
                <a:srgbClr val="000000"/>
              </a:buClr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elvetica"/>
                <a:cs typeface="Calibri" pitchFamily="34" charset="0"/>
                <a:sym typeface="Helvetica"/>
              </a:rPr>
              <a:t>DEPARTMENT &amp; PROGRAMS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3C5B-C183-49D2-A4AB-5237D12010E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Office</a:t>
            </a:r>
            <a:endParaRPr lang="en-US"/>
          </a:p>
        </p:txBody>
      </p:sp>
      <p:pic>
        <p:nvPicPr>
          <p:cNvPr id="13" name="Picture 12" descr="Logo 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1669293"/>
            <a:ext cx="2071702" cy="545997"/>
          </a:xfrm>
          <a:prstGeom prst="rect">
            <a:avLst/>
          </a:prstGeom>
        </p:spPr>
      </p:pic>
      <p:pic>
        <p:nvPicPr>
          <p:cNvPr id="14" name="Picture 13" descr="Logo BINUS University (small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44" y="1571612"/>
            <a:ext cx="2165976" cy="715116"/>
          </a:xfrm>
          <a:prstGeom prst="rect">
            <a:avLst/>
          </a:prstGeom>
        </p:spPr>
      </p:pic>
      <p:sp>
        <p:nvSpPr>
          <p:cNvPr id="17414" name="Rectangle 6"/>
          <p:cNvSpPr>
            <a:spLocks/>
          </p:cNvSpPr>
          <p:nvPr/>
        </p:nvSpPr>
        <p:spPr bwMode="auto">
          <a:xfrm>
            <a:off x="214283" y="2286728"/>
            <a:ext cx="2428891" cy="443474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CCC"/>
              </a:gs>
            </a:gsLst>
            <a:lin ang="5400000"/>
          </a:gradFill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5400" dir="5400000" algn="ctr" rotWithShape="0">
              <a:srgbClr val="000000">
                <a:alpha val="75000"/>
              </a:srgbClr>
            </a:outerShdw>
          </a:effectLst>
        </p:spPr>
        <p:txBody>
          <a:bodyPr lIns="71435" tIns="71435" rIns="71435" bIns="71435" anchor="b"/>
          <a:lstStyle/>
          <a:p>
            <a:pPr defTabSz="455398">
              <a:lnSpc>
                <a:spcPct val="80000"/>
              </a:lnSpc>
              <a:buClr>
                <a:srgbClr val="000000"/>
              </a:buClr>
              <a:buSzPct val="125000"/>
              <a:defRPr/>
            </a:pPr>
            <a:r>
              <a:rPr lang="en-US" sz="1500" b="1" dirty="0" smtClean="0">
                <a:solidFill>
                  <a:srgbClr val="00990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Economics &amp; </a:t>
            </a:r>
            <a:r>
              <a:rPr lang="en-US" sz="1500" b="1" dirty="0">
                <a:solidFill>
                  <a:srgbClr val="00990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Communication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500" dirty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Accounting &amp; Finance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500" dirty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Hotel Management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500" dirty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Marketing Communication</a:t>
            </a:r>
          </a:p>
          <a:p>
            <a:pPr marL="457200" lvl="2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500" dirty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Public Relation</a:t>
            </a:r>
          </a:p>
          <a:p>
            <a:pPr marL="457200" lvl="2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500" dirty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Broadcasting</a:t>
            </a:r>
          </a:p>
          <a:p>
            <a:pPr marL="457200" lvl="2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500" dirty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Digital </a:t>
            </a:r>
            <a:r>
              <a:rPr lang="en-US" sz="150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Journalism</a:t>
            </a:r>
          </a:p>
          <a:p>
            <a:pPr marL="692150" lvl="2" indent="-234950" defTabSz="455398">
              <a:lnSpc>
                <a:spcPct val="80000"/>
              </a:lnSpc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endParaRPr lang="en-US" sz="1500" dirty="0" smtClean="0">
              <a:solidFill>
                <a:srgbClr val="004E74"/>
              </a:solidFill>
              <a:latin typeface="Calibri" pitchFamily="34" charset="0"/>
              <a:ea typeface="Helvetica" charset="0"/>
              <a:cs typeface="Calibri" pitchFamily="34" charset="0"/>
              <a:sym typeface="Helvetica" charset="0"/>
            </a:endParaRPr>
          </a:p>
          <a:p>
            <a:pPr defTabSz="455398">
              <a:lnSpc>
                <a:spcPct val="80000"/>
              </a:lnSpc>
              <a:buClr>
                <a:srgbClr val="000000"/>
              </a:buClr>
              <a:buSzPct val="125000"/>
              <a:defRPr/>
            </a:pPr>
            <a:r>
              <a:rPr lang="en-US" sz="15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Engineering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50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Architecture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50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Civil Engineering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50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Computer Engineering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50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Industrial Engineering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n-US" sz="1500" dirty="0" smtClean="0">
              <a:solidFill>
                <a:srgbClr val="004E74"/>
              </a:solidFill>
              <a:latin typeface="Calibri" pitchFamily="34" charset="0"/>
              <a:ea typeface="Helvetica" charset="0"/>
              <a:cs typeface="Calibri" pitchFamily="34" charset="0"/>
              <a:sym typeface="Helvetica" charset="0"/>
            </a:endParaRPr>
          </a:p>
          <a:p>
            <a:pPr defTabSz="455398">
              <a:lnSpc>
                <a:spcPct val="80000"/>
              </a:lnSpc>
              <a:buClr>
                <a:srgbClr val="000000"/>
              </a:buClr>
              <a:buSzPct val="125000"/>
              <a:defRPr/>
            </a:pPr>
            <a:r>
              <a:rPr lang="en-US" sz="1500" b="1" dirty="0" smtClean="0">
                <a:solidFill>
                  <a:srgbClr val="CC0099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Humanities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50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Chinese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50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Japanese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50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English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50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Psychology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50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Business Law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50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International Relation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2857488" y="2286728"/>
            <a:ext cx="3286148" cy="443474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CCC"/>
              </a:gs>
            </a:gsLst>
            <a:lin ang="5400000"/>
          </a:gradFill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5400" dir="5400000" algn="ctr" rotWithShape="0">
              <a:srgbClr val="000000">
                <a:alpha val="75000"/>
              </a:srgbClr>
            </a:outerShdw>
          </a:effectLst>
        </p:spPr>
        <p:txBody>
          <a:bodyPr lIns="71435" tIns="71435" rIns="71435" bIns="71435" anchor="b"/>
          <a:lstStyle/>
          <a:p>
            <a:pPr defTabSz="455398">
              <a:lnSpc>
                <a:spcPct val="80000"/>
              </a:lnSpc>
              <a:buClr>
                <a:srgbClr val="000000"/>
              </a:buClr>
              <a:buSzPct val="125000"/>
              <a:defRPr/>
            </a:pPr>
            <a:r>
              <a:rPr lang="en-US" sz="1450" b="1" dirty="0" smtClean="0">
                <a:solidFill>
                  <a:srgbClr val="00990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Business Management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4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Management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4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International Marketing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4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International Business Management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4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Management &amp;Information Systems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4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Management &amp; Industrial Engineering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n-US" sz="800" dirty="0" smtClean="0">
              <a:solidFill>
                <a:srgbClr val="004E74"/>
              </a:solidFill>
              <a:latin typeface="Calibri" pitchFamily="34" charset="0"/>
              <a:ea typeface="Helvetica" charset="0"/>
              <a:cs typeface="Calibri" pitchFamily="34" charset="0"/>
              <a:sym typeface="Helvetica" charset="0"/>
            </a:endParaRPr>
          </a:p>
          <a:p>
            <a:pPr defTabSz="455398">
              <a:lnSpc>
                <a:spcPct val="80000"/>
              </a:lnSpc>
              <a:buClr>
                <a:srgbClr val="000000"/>
              </a:buClr>
              <a:buSzPct val="125000"/>
              <a:defRPr/>
            </a:pPr>
            <a:r>
              <a:rPr lang="en-US" sz="1450" b="1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Computer Science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4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Computer Science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4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Mobile Application &amp; Technology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4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Game &amp; Technology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4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Computer Science &amp; Mathematics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4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Computer Science &amp; Statistics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n-US" sz="800" dirty="0" smtClean="0">
              <a:solidFill>
                <a:srgbClr val="004E74"/>
              </a:solidFill>
              <a:latin typeface="Calibri" pitchFamily="34" charset="0"/>
              <a:ea typeface="Helvetica" charset="0"/>
              <a:cs typeface="Calibri" pitchFamily="34" charset="0"/>
              <a:sym typeface="Helvetica" charset="0"/>
            </a:endParaRPr>
          </a:p>
          <a:p>
            <a:pPr defTabSz="455398">
              <a:lnSpc>
                <a:spcPct val="80000"/>
              </a:lnSpc>
              <a:buClr>
                <a:srgbClr val="000000"/>
              </a:buClr>
              <a:buSzPct val="125000"/>
              <a:defRPr/>
            </a:pPr>
            <a:r>
              <a:rPr lang="en-US" sz="1450" b="1" dirty="0" smtClean="0">
                <a:solidFill>
                  <a:srgbClr val="0000FF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Information System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4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Information Systems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4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Accounting Information Systems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4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Information Systems &amp; Accounting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4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Computerized Accounting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n-US" sz="800" dirty="0" smtClean="0">
              <a:solidFill>
                <a:srgbClr val="004E74"/>
              </a:solidFill>
              <a:latin typeface="Calibri" pitchFamily="34" charset="0"/>
              <a:ea typeface="Helvetica" charset="0"/>
              <a:cs typeface="Calibri" pitchFamily="34" charset="0"/>
              <a:sym typeface="Helvetica" charset="0"/>
            </a:endParaRPr>
          </a:p>
          <a:p>
            <a:pPr defTabSz="455398">
              <a:lnSpc>
                <a:spcPct val="80000"/>
              </a:lnSpc>
              <a:buClr>
                <a:srgbClr val="000000"/>
              </a:buClr>
              <a:buSzPct val="125000"/>
              <a:defRPr/>
            </a:pPr>
            <a:r>
              <a:rPr lang="en-US" sz="1450" b="1" dirty="0" smtClean="0">
                <a:solidFill>
                  <a:srgbClr val="CC0099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Design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4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New Media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4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Animation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4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Creative Advertising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4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Interior Design</a:t>
            </a:r>
          </a:p>
        </p:txBody>
      </p:sp>
      <p:sp>
        <p:nvSpPr>
          <p:cNvPr id="12" name="Rectangle 6"/>
          <p:cNvSpPr>
            <a:spLocks/>
          </p:cNvSpPr>
          <p:nvPr/>
        </p:nvSpPr>
        <p:spPr bwMode="auto">
          <a:xfrm>
            <a:off x="6357950" y="2286728"/>
            <a:ext cx="2686071" cy="443474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CCC"/>
              </a:gs>
            </a:gsLst>
            <a:lin ang="5400000"/>
          </a:gradFill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5400" dir="5400000" algn="ctr" rotWithShape="0">
              <a:srgbClr val="000000">
                <a:alpha val="75000"/>
              </a:srgbClr>
            </a:outerShdw>
          </a:effectLst>
        </p:spPr>
        <p:txBody>
          <a:bodyPr lIns="71435" tIns="71435" rIns="71435" bIns="71435" anchor="b"/>
          <a:lstStyle/>
          <a:p>
            <a:pPr defTabSz="455398">
              <a:lnSpc>
                <a:spcPct val="80000"/>
              </a:lnSpc>
              <a:buClr>
                <a:srgbClr val="000000"/>
              </a:buClr>
              <a:buSzPct val="125000"/>
              <a:defRPr/>
            </a:pPr>
            <a:r>
              <a:rPr lang="en-US" sz="1550" b="1" dirty="0" smtClean="0">
                <a:solidFill>
                  <a:srgbClr val="00990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Business Management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5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Accounting and Finance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5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Management</a:t>
            </a:r>
          </a:p>
          <a:p>
            <a:pPr marL="457200" lvl="2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5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International Business</a:t>
            </a:r>
          </a:p>
          <a:p>
            <a:pPr marL="457200" lvl="2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5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Hospitality &amp; Tourism Management 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5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Marketing</a:t>
            </a:r>
          </a:p>
          <a:p>
            <a:pPr indent="-22225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n-US" sz="1550" dirty="0" smtClean="0">
              <a:solidFill>
                <a:srgbClr val="004E74"/>
              </a:solidFill>
              <a:latin typeface="Calibri" pitchFamily="34" charset="0"/>
              <a:ea typeface="Helvetica" charset="0"/>
              <a:cs typeface="Calibri" pitchFamily="34" charset="0"/>
              <a:sym typeface="Helvetica" charset="0"/>
            </a:endParaRPr>
          </a:p>
          <a:p>
            <a:pPr indent="-22225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n-US" sz="1550" dirty="0" smtClean="0">
              <a:solidFill>
                <a:srgbClr val="004E74"/>
              </a:solidFill>
              <a:latin typeface="Calibri" pitchFamily="34" charset="0"/>
              <a:ea typeface="Helvetica" charset="0"/>
              <a:cs typeface="Calibri" pitchFamily="34" charset="0"/>
              <a:sym typeface="Helvetica" charset="0"/>
            </a:endParaRPr>
          </a:p>
          <a:p>
            <a:pPr defTabSz="455398">
              <a:lnSpc>
                <a:spcPct val="80000"/>
              </a:lnSpc>
              <a:buClr>
                <a:srgbClr val="000000"/>
              </a:buClr>
              <a:buSzPct val="125000"/>
              <a:defRPr/>
            </a:pPr>
            <a:r>
              <a:rPr lang="en-US" sz="1550" b="1" dirty="0" smtClean="0">
                <a:solidFill>
                  <a:srgbClr val="CC0099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Creative Media &amp; Technologies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5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Computer Science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5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Information Systems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5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Graphic Design and New Media</a:t>
            </a:r>
          </a:p>
          <a:p>
            <a:pPr marL="457200" lvl="2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5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Fashion Management</a:t>
            </a:r>
          </a:p>
          <a:p>
            <a:pPr marL="457200" lvl="2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5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Fashion Design</a:t>
            </a:r>
          </a:p>
          <a:p>
            <a:pPr marL="228600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5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Media &amp; Communication</a:t>
            </a:r>
          </a:p>
          <a:p>
            <a:pPr marL="457200" lvl="2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5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Communication</a:t>
            </a:r>
          </a:p>
          <a:p>
            <a:pPr marL="457200" lvl="2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550" dirty="0" smtClean="0">
                <a:solidFill>
                  <a:srgbClr val="004E74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Film</a:t>
            </a:r>
          </a:p>
          <a:p>
            <a:pPr marL="457200" lvl="2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n-US" sz="1550" dirty="0" smtClean="0">
              <a:solidFill>
                <a:srgbClr val="004E74"/>
              </a:solidFill>
              <a:latin typeface="Calibri" pitchFamily="34" charset="0"/>
              <a:ea typeface="Helvetica" charset="0"/>
              <a:cs typeface="Calibri" pitchFamily="34" charset="0"/>
              <a:sym typeface="Helvetica" charset="0"/>
            </a:endParaRPr>
          </a:p>
          <a:p>
            <a:pPr marL="457200" lvl="2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n-US" sz="1550" dirty="0" smtClean="0">
              <a:solidFill>
                <a:srgbClr val="004E74"/>
              </a:solidFill>
              <a:latin typeface="Calibri" pitchFamily="34" charset="0"/>
              <a:ea typeface="Helvetica" charset="0"/>
              <a:cs typeface="Calibri" pitchFamily="34" charset="0"/>
              <a:sym typeface="Helvetica" charset="0"/>
            </a:endParaRPr>
          </a:p>
          <a:p>
            <a:pPr marL="457200" lvl="2" indent="-228600" defTabSz="455398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n-US" sz="1550" dirty="0" smtClean="0">
              <a:solidFill>
                <a:srgbClr val="004E74"/>
              </a:solidFill>
              <a:latin typeface="Calibri" pitchFamily="34" charset="0"/>
              <a:ea typeface="Helvetica" charset="0"/>
              <a:cs typeface="Calibri" pitchFamily="34" charset="0"/>
              <a:sym typeface="Helvetic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79" name="Rectangle 2"/>
          <p:cNvSpPr>
            <a:spLocks/>
          </p:cNvSpPr>
          <p:nvPr/>
        </p:nvSpPr>
        <p:spPr bwMode="auto">
          <a:xfrm>
            <a:off x="4033055" y="5197078"/>
            <a:ext cx="967573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90000"/>
              </a:lnSpc>
            </a:pPr>
            <a:r>
              <a:rPr lang="en-US" sz="1400" b="1" dirty="0" smtClean="0">
                <a:latin typeface="Calibri" pitchFamily="34" charset="0"/>
                <a:ea typeface="Lucida Grande" charset="0"/>
                <a:cs typeface="Calibri" pitchFamily="34" charset="0"/>
                <a:sym typeface="Lucida Grande" charset="0"/>
              </a:rPr>
              <a:t>CONTINENTS</a:t>
            </a:r>
          </a:p>
          <a:p>
            <a:pPr algn="l">
              <a:lnSpc>
                <a:spcPct val="190000"/>
              </a:lnSpc>
            </a:pPr>
            <a:endParaRPr lang="en-US" sz="1050" b="1" dirty="0" smtClean="0">
              <a:latin typeface="Calibri" pitchFamily="34" charset="0"/>
              <a:ea typeface="Lucida Grande" charset="0"/>
              <a:cs typeface="Calibri" pitchFamily="34" charset="0"/>
              <a:sym typeface="Lucida Grande" charset="0"/>
            </a:endParaRPr>
          </a:p>
          <a:p>
            <a:pPr algn="l">
              <a:lnSpc>
                <a:spcPct val="190000"/>
              </a:lnSpc>
            </a:pPr>
            <a:r>
              <a:rPr lang="en-US" sz="1400" b="1" dirty="0" smtClean="0">
                <a:latin typeface="Calibri" pitchFamily="34" charset="0"/>
                <a:ea typeface="Lucida Grande" charset="0"/>
                <a:cs typeface="Calibri" pitchFamily="34" charset="0"/>
                <a:sym typeface="Lucida Grande" charset="0"/>
              </a:rPr>
              <a:t>COUNTRIES</a:t>
            </a:r>
            <a:endParaRPr lang="en-US" sz="1400" b="1" dirty="0">
              <a:latin typeface="Calibri" pitchFamily="34" charset="0"/>
              <a:ea typeface="Lucida Grande" charset="0"/>
              <a:cs typeface="Calibri" pitchFamily="34" charset="0"/>
              <a:sym typeface="Lucida Grande" charset="0"/>
            </a:endParaRPr>
          </a:p>
        </p:txBody>
      </p:sp>
      <p:sp>
        <p:nvSpPr>
          <p:cNvPr id="53251" name="Oval 3"/>
          <p:cNvSpPr>
            <a:spLocks/>
          </p:cNvSpPr>
          <p:nvPr/>
        </p:nvSpPr>
        <p:spPr bwMode="auto">
          <a:xfrm>
            <a:off x="3321844" y="5098851"/>
            <a:ext cx="634008" cy="634008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8000"/>
              </a:gs>
            </a:gsLst>
            <a:lin ang="0" scaled="1"/>
          </a:gradFill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latin typeface="Calibri" pitchFamily="34" charset="0"/>
                <a:ea typeface="Lucida Grande" charset="0"/>
                <a:cs typeface="Calibri" pitchFamily="34" charset="0"/>
                <a:sym typeface="Lucida Grande" charset="0"/>
              </a:rPr>
              <a:t>4</a:t>
            </a:r>
          </a:p>
        </p:txBody>
      </p:sp>
      <p:sp>
        <p:nvSpPr>
          <p:cNvPr id="53252" name="Oval 4"/>
          <p:cNvSpPr>
            <a:spLocks/>
          </p:cNvSpPr>
          <p:nvPr/>
        </p:nvSpPr>
        <p:spPr bwMode="auto">
          <a:xfrm>
            <a:off x="3321844" y="5831086"/>
            <a:ext cx="634008" cy="634008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8000"/>
              </a:gs>
            </a:gsLst>
            <a:lin ang="0" scaled="1"/>
          </a:gradFill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 smtClean="0">
                <a:latin typeface="Calibri" pitchFamily="34" charset="0"/>
                <a:ea typeface="Lucida Grande" charset="0"/>
                <a:cs typeface="Calibri" pitchFamily="34" charset="0"/>
                <a:sym typeface="Lucida Grande" charset="0"/>
              </a:rPr>
              <a:t>25</a:t>
            </a:r>
            <a:endParaRPr lang="en-US" sz="2200" b="1" dirty="0">
              <a:latin typeface="Calibri" pitchFamily="34" charset="0"/>
              <a:ea typeface="Lucida Grande" charset="0"/>
              <a:cs typeface="Calibri" pitchFamily="34" charset="0"/>
              <a:sym typeface="Lucida Grande" charset="0"/>
            </a:endParaRPr>
          </a:p>
        </p:txBody>
      </p:sp>
      <p:sp>
        <p:nvSpPr>
          <p:cNvPr id="50182" name="Line 5"/>
          <p:cNvSpPr>
            <a:spLocks noChangeShapeType="1"/>
          </p:cNvSpPr>
          <p:nvPr/>
        </p:nvSpPr>
        <p:spPr bwMode="auto">
          <a:xfrm>
            <a:off x="-114970" y="5786438"/>
            <a:ext cx="5557615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045149" y="1625203"/>
            <a:ext cx="732234" cy="571500"/>
            <a:chOff x="0" y="0"/>
            <a:chExt cx="656" cy="512"/>
          </a:xfrm>
        </p:grpSpPr>
        <p:pic>
          <p:nvPicPr>
            <p:cNvPr id="5022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5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0225" name="Rectangle 9"/>
            <p:cNvSpPr>
              <a:spLocks/>
            </p:cNvSpPr>
            <p:nvPr/>
          </p:nvSpPr>
          <p:spPr bwMode="auto">
            <a:xfrm>
              <a:off x="53" y="112"/>
              <a:ext cx="547" cy="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 smtClean="0">
                  <a:solidFill>
                    <a:srgbClr val="FFFFFF"/>
                  </a:solidFill>
                  <a:latin typeface="Calibri" pitchFamily="34" charset="0"/>
                  <a:ea typeface="Lucida Grande" charset="0"/>
                  <a:cs typeface="Calibri" pitchFamily="34" charset="0"/>
                  <a:sym typeface="Lucida Grande" charset="0"/>
                </a:rPr>
                <a:t>EUROPE</a:t>
              </a:r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Lucida Grande" charset="0"/>
                <a:cs typeface="Calibri" pitchFamily="34" charset="0"/>
                <a:sym typeface="Lucida Grande" charset="0"/>
              </a:endParaRPr>
            </a:p>
          </p:txBody>
        </p:sp>
      </p:grpSp>
      <p:pic>
        <p:nvPicPr>
          <p:cNvPr id="5018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6953" y="1982391"/>
            <a:ext cx="4286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8478739" y="6500813"/>
            <a:ext cx="207615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algn="r"/>
            <a:fld id="{F2D1F2A8-198F-41D1-8D40-324EB965CE21}" type="slidenum">
              <a:rPr lang="en-US" sz="1100">
                <a:solidFill>
                  <a:srgbClr val="878787"/>
                </a:solidFill>
                <a:latin typeface="Calibri" charset="0"/>
                <a:cs typeface="Calibri" charset="0"/>
                <a:sym typeface="Calibri" charset="0"/>
              </a:rPr>
              <a:pPr algn="r"/>
              <a:t>7</a:t>
            </a:fld>
            <a:endParaRPr lang="en-US" sz="1100" dirty="0">
              <a:solidFill>
                <a:srgbClr val="878787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991821" y="2491383"/>
            <a:ext cx="732234" cy="571500"/>
            <a:chOff x="0" y="0"/>
            <a:chExt cx="656" cy="512"/>
          </a:xfrm>
        </p:grpSpPr>
        <p:pic>
          <p:nvPicPr>
            <p:cNvPr id="50222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5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0223" name="Rectangle 16"/>
            <p:cNvSpPr>
              <a:spLocks/>
            </p:cNvSpPr>
            <p:nvPr/>
          </p:nvSpPr>
          <p:spPr bwMode="auto">
            <a:xfrm>
              <a:off x="136" y="112"/>
              <a:ext cx="405" cy="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FFFF"/>
                  </a:solidFill>
                  <a:latin typeface="Calibri" pitchFamily="34" charset="0"/>
                  <a:ea typeface="Lucida Grande" charset="0"/>
                  <a:cs typeface="Calibri" pitchFamily="34" charset="0"/>
                  <a:sym typeface="Lucida Grande" charset="0"/>
                </a:rPr>
                <a:t>ASIA</a:t>
              </a:r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Lucida Grande" charset="0"/>
                <a:cs typeface="Calibri" pitchFamily="34" charset="0"/>
                <a:sym typeface="Lucida Grande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8143876" y="4429125"/>
            <a:ext cx="1000124" cy="571500"/>
            <a:chOff x="-128" y="0"/>
            <a:chExt cx="896" cy="512"/>
          </a:xfrm>
        </p:grpSpPr>
        <p:pic>
          <p:nvPicPr>
            <p:cNvPr id="50220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28" y="0"/>
              <a:ext cx="8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0221" name="Rectangle 19"/>
            <p:cNvSpPr>
              <a:spLocks/>
            </p:cNvSpPr>
            <p:nvPr/>
          </p:nvSpPr>
          <p:spPr bwMode="auto">
            <a:xfrm>
              <a:off x="-64" y="112"/>
              <a:ext cx="750" cy="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FFFFFF"/>
                  </a:solidFill>
                  <a:latin typeface="Calibri" pitchFamily="34" charset="0"/>
                  <a:ea typeface="Lucida Grande" charset="0"/>
                  <a:cs typeface="Calibri" pitchFamily="34" charset="0"/>
                  <a:sym typeface="Lucida Grande" charset="0"/>
                </a:rPr>
                <a:t>AUSTRALIA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44711" y="2125266"/>
            <a:ext cx="732234" cy="571500"/>
            <a:chOff x="0" y="0"/>
            <a:chExt cx="656" cy="512"/>
          </a:xfrm>
        </p:grpSpPr>
        <p:pic>
          <p:nvPicPr>
            <p:cNvPr id="50218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5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0219" name="Rectangle 22"/>
            <p:cNvSpPr>
              <a:spLocks/>
            </p:cNvSpPr>
            <p:nvPr/>
          </p:nvSpPr>
          <p:spPr bwMode="auto">
            <a:xfrm>
              <a:off x="24" y="112"/>
              <a:ext cx="589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FFFFFF"/>
                  </a:solidFill>
                  <a:latin typeface="Calibri" pitchFamily="34" charset="0"/>
                  <a:ea typeface="Lucida Grande" charset="0"/>
                  <a:cs typeface="Calibri" pitchFamily="34" charset="0"/>
                  <a:sym typeface="Lucida Grande" charset="0"/>
                </a:rPr>
                <a:t>AMERICA</a:t>
              </a:r>
              <a:endParaRPr lang="en-US" sz="1300" b="1" dirty="0">
                <a:solidFill>
                  <a:srgbClr val="FFFFFF"/>
                </a:solidFill>
                <a:latin typeface="Calibri" pitchFamily="34" charset="0"/>
                <a:ea typeface="Lucida Grande" charset="0"/>
                <a:cs typeface="Calibri" pitchFamily="34" charset="0"/>
                <a:sym typeface="Lucida Grande" charset="0"/>
              </a:endParaRPr>
            </a:p>
          </p:txBody>
        </p:sp>
      </p:grpSp>
      <p:pic>
        <p:nvPicPr>
          <p:cNvPr id="50192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9789" y="2464594"/>
            <a:ext cx="4286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9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7805" y="4000500"/>
            <a:ext cx="4286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94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2053828"/>
            <a:ext cx="4286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95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859" y="2678906"/>
            <a:ext cx="4286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96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4180" y="2562820"/>
            <a:ext cx="4286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97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500438"/>
            <a:ext cx="4286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98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2035969"/>
            <a:ext cx="4286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99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5914" y="2098477"/>
            <a:ext cx="4286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200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9867" y="2482453"/>
            <a:ext cx="4286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201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1336" y="4500563"/>
            <a:ext cx="4286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202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359" y="2268141"/>
            <a:ext cx="4286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203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04672" y="4929188"/>
            <a:ext cx="4286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204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1602" y="2196703"/>
            <a:ext cx="4286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205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2641" y="1982391"/>
            <a:ext cx="4286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20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3195" y="2911078"/>
            <a:ext cx="4286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207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6289" y="2911078"/>
            <a:ext cx="4286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208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5" y="3286127"/>
            <a:ext cx="4286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3296" name="Oval 48"/>
          <p:cNvSpPr>
            <a:spLocks/>
          </p:cNvSpPr>
          <p:nvPr/>
        </p:nvSpPr>
        <p:spPr bwMode="auto">
          <a:xfrm>
            <a:off x="1848445" y="5080992"/>
            <a:ext cx="1410891" cy="1410891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4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Lucida Grande" charset="0"/>
                <a:cs typeface="Calibri" pitchFamily="34" charset="0"/>
                <a:sym typeface="Lucida Grande" charset="0"/>
              </a:rPr>
              <a:t>77</a:t>
            </a:r>
            <a:endParaRPr lang="en-US" sz="45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Lucida Grande" charset="0"/>
              <a:cs typeface="Calibri" pitchFamily="34" charset="0"/>
              <a:sym typeface="Lucida Grande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Lucida Grande" charset="0"/>
                <a:cs typeface="Calibri" pitchFamily="34" charset="0"/>
                <a:sym typeface="Lucida Grande" charset="0"/>
              </a:rPr>
              <a:t>UNIVERSITIES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Lucida Grande" charset="0"/>
              <a:cs typeface="Calibri" pitchFamily="34" charset="0"/>
              <a:sym typeface="Lucida Grande" charset="0"/>
            </a:endParaRPr>
          </a:p>
        </p:txBody>
      </p:sp>
      <p:sp>
        <p:nvSpPr>
          <p:cNvPr id="42" name="Rectangle 5"/>
          <p:cNvSpPr>
            <a:spLocks/>
          </p:cNvSpPr>
          <p:nvPr/>
        </p:nvSpPr>
        <p:spPr bwMode="auto">
          <a:xfrm>
            <a:off x="500034" y="542180"/>
            <a:ext cx="8143931" cy="45792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wrap="square" lIns="26788" tIns="26788" rIns="26788" bIns="26788">
            <a:spAutoFit/>
          </a:bodyPr>
          <a:lstStyle/>
          <a:p>
            <a:pPr algn="ctr" defTabSz="454025">
              <a:lnSpc>
                <a:spcPct val="80000"/>
              </a:lnSpc>
              <a:buClr>
                <a:srgbClr val="C02924"/>
              </a:buClr>
            </a:pPr>
            <a:r>
              <a:rPr lang="en-US" sz="3200" b="1" dirty="0" smtClean="0">
                <a:solidFill>
                  <a:srgbClr val="004E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elvetica"/>
                <a:cs typeface="Calibri" pitchFamily="34" charset="0"/>
                <a:sym typeface="Helvetica"/>
              </a:rPr>
              <a:t>Collaboration with Foreign Universities</a:t>
            </a:r>
          </a:p>
        </p:txBody>
      </p:sp>
      <p:pic>
        <p:nvPicPr>
          <p:cNvPr id="40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3286124"/>
            <a:ext cx="4286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9" y="3143248"/>
            <a:ext cx="4286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500034" y="2643182"/>
            <a:ext cx="81534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54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+mj-ea"/>
                <a:cs typeface="Calibri" pitchFamily="34" charset="0"/>
              </a:rPr>
              <a:t>A Brief of </a:t>
            </a:r>
          </a:p>
          <a:p>
            <a:pPr lvl="0" algn="ctr" eaLnBrk="0" hangingPunct="0">
              <a:defRPr/>
            </a:pPr>
            <a:r>
              <a:rPr lang="en-US" sz="54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+mj-ea"/>
                <a:cs typeface="Calibri" pitchFamily="34" charset="0"/>
              </a:rPr>
              <a:t>BINUS International Office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Office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ork\International Office\Communication &amp; Relations\PPT Template &amp; Images\BINUS - Anggrek Cam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80"/>
            <a:ext cx="5044293" cy="27908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500066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 Background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2844" y="2000240"/>
            <a:ext cx="3757610" cy="1428760"/>
          </a:xfrm>
          <a:ln>
            <a:solidFill>
              <a:srgbClr val="FF9900"/>
            </a:solidFill>
          </a:ln>
        </p:spPr>
        <p:txBody>
          <a:bodyPr>
            <a:normAutofit fontScale="77500" lnSpcReduction="20000"/>
          </a:bodyPr>
          <a:lstStyle/>
          <a:p>
            <a:pPr lvl="0">
              <a:buNone/>
              <a:defRPr/>
            </a:pPr>
            <a:r>
              <a:rPr lang="en-US" sz="3100" b="1" dirty="0" smtClean="0"/>
              <a:t>BINUS UNIVERSITY Vision</a:t>
            </a:r>
          </a:p>
          <a:p>
            <a:pPr lvl="0">
              <a:buNone/>
              <a:defRPr/>
            </a:pPr>
            <a:r>
              <a:rPr lang="en-US" sz="3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world-class university</a:t>
            </a:r>
          </a:p>
          <a:p>
            <a:pPr marL="231775" lvl="0" indent="0"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in continuous pursuit of innovation and enterprise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08A-933A-F84A-83C8-41D65A46C4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Office</a:t>
            </a:r>
            <a:endParaRPr lang="en-US"/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214810" y="1962168"/>
            <a:ext cx="4558286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BINUS UNIVERSITY Quality Objective: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4367210" y="2428868"/>
          <a:ext cx="4419632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738</Words>
  <Application>Microsoft Office PowerPoint</Application>
  <PresentationFormat>On-screen Show (4:3)</PresentationFormat>
  <Paragraphs>257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BINUS University and Internationalization</vt:lpstr>
      <vt:lpstr>Slide 2</vt:lpstr>
      <vt:lpstr>Slide 3</vt:lpstr>
      <vt:lpstr>BINUS UNIVERSITY CAMPUSES</vt:lpstr>
      <vt:lpstr>Fact Numbers</vt:lpstr>
      <vt:lpstr>Slide 6</vt:lpstr>
      <vt:lpstr>Slide 7</vt:lpstr>
      <vt:lpstr>Slide 8</vt:lpstr>
      <vt:lpstr>IO Background</vt:lpstr>
      <vt:lpstr>IO Functions &amp; Services</vt:lpstr>
      <vt:lpstr>Slide 11</vt:lpstr>
      <vt:lpstr>Slide 12</vt:lpstr>
      <vt:lpstr>International Student Activities</vt:lpstr>
      <vt:lpstr>BINUS STAR &amp; iBuddy Program</vt:lpstr>
      <vt:lpstr>IO Website (www.binus.ac.id/io)</vt:lpstr>
      <vt:lpstr>Campus Facilities</vt:lpstr>
      <vt:lpstr>BINUS Square – Hall of Residence</vt:lpstr>
      <vt:lpstr>BSQ Facilities</vt:lpstr>
      <vt:lpstr>BSQ Boarders Activities</vt:lpstr>
      <vt:lpstr>Slide 20</vt:lpstr>
      <vt:lpstr>Slide 21</vt:lpstr>
      <vt:lpstr>Thank You</vt:lpstr>
    </vt:vector>
  </TitlesOfParts>
  <Company>Binus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Marcomm</dc:creator>
  <cp:lastModifiedBy>International Office</cp:lastModifiedBy>
  <cp:revision>194</cp:revision>
  <dcterms:created xsi:type="dcterms:W3CDTF">2010-09-14T07:49:10Z</dcterms:created>
  <dcterms:modified xsi:type="dcterms:W3CDTF">2014-02-19T05:36:51Z</dcterms:modified>
</cp:coreProperties>
</file>